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6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9" r:id="rId43"/>
    <p:sldId id="298" r:id="rId44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56" y="2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57750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49919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923824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984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147551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745370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1628470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1694521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349970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81663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64018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107089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36749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8701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1618146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367563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276092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58246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pc="-20"/>
              <a:t>2023</a:t>
            </a:r>
            <a:endParaRPr lang="en-IN" spc="-2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pc="-25" smtClean="0"/>
              <a:t>‹#›</a:t>
            </a:fld>
            <a:endParaRPr lang="en-IN" spc="-25" dirty="0"/>
          </a:p>
        </p:txBody>
      </p:sp>
    </p:spTree>
    <p:extLst>
      <p:ext uri="{BB962C8B-B14F-4D97-AF65-F5344CB8AC3E}">
        <p14:creationId xmlns:p14="http://schemas.microsoft.com/office/powerpoint/2010/main" val="89131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4.xml"/><Relationship Id="rId7" Type="http://schemas.openxmlformats.org/officeDocument/2006/relationships/slide" Target="slide3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15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15400" y="762000"/>
            <a:ext cx="2514600" cy="129202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35"/>
              </a:spcBef>
            </a:pPr>
            <a:r>
              <a:rPr sz="6000" b="1" spc="-10" dirty="0" err="1">
                <a:solidFill>
                  <a:srgbClr val="FFFFFF"/>
                </a:solidFill>
                <a:latin typeface="Calibri"/>
                <a:cs typeface="Calibri"/>
              </a:rPr>
              <a:t>SpaceY</a:t>
            </a:r>
            <a:endParaRPr lang="en-IN" sz="6000" b="1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735"/>
              </a:spcBef>
            </a:pPr>
            <a:r>
              <a:rPr lang="en-IN" sz="1200" b="1" spc="-10" dirty="0">
                <a:solidFill>
                  <a:srgbClr val="FFFFFF"/>
                </a:solidFill>
                <a:latin typeface="Calibri"/>
                <a:cs typeface="Calibri"/>
              </a:rPr>
              <a:t>Mission Gargantua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B930C-1440-0EFD-3AD5-2EE597E775DD}"/>
              </a:ext>
            </a:extLst>
          </p:cNvPr>
          <p:cNvSpPr txBox="1"/>
          <p:nvPr/>
        </p:nvSpPr>
        <p:spPr>
          <a:xfrm>
            <a:off x="9982200" y="2685044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Madhan VS</a:t>
            </a:r>
          </a:p>
          <a:p>
            <a:r>
              <a:rPr lang="en-IN" dirty="0"/>
              <a:t>31-05-2025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2000" y="1371600"/>
            <a:ext cx="6244590" cy="3505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Charts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Flight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Number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vs.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Payload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Flight </a:t>
            </a:r>
            <a:r>
              <a:rPr sz="1400" spc="65" dirty="0">
                <a:latin typeface="Tahoma"/>
                <a:cs typeface="Tahoma"/>
              </a:rPr>
              <a:t>Number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vs.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Site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Payload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(kg)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vs.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Site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Payload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(kg)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vs.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Orbit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type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 typeface="Arial MT"/>
              <a:buChar char="•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Tahoma"/>
                <a:cs typeface="Tahoma"/>
              </a:rPr>
              <a:t>Analysis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129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25" dirty="0">
                <a:latin typeface="Tahoma"/>
                <a:cs typeface="Tahoma"/>
              </a:rPr>
              <a:t>View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relationship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scatter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plots</a:t>
            </a:r>
            <a:r>
              <a:rPr sz="1400" spc="-30" dirty="0">
                <a:latin typeface="Tahoma"/>
                <a:cs typeface="Tahoma"/>
              </a:rPr>
              <a:t>.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variables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could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be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useful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for 	</a:t>
            </a:r>
            <a:r>
              <a:rPr sz="1400" dirty="0">
                <a:latin typeface="Tahoma"/>
                <a:cs typeface="Tahoma"/>
              </a:rPr>
              <a:t>machine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learning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if</a:t>
            </a:r>
            <a:r>
              <a:rPr sz="1400" spc="1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8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relationship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exists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Show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comparisons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among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discrete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categories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bar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charts</a:t>
            </a:r>
            <a:r>
              <a:rPr sz="1400" spc="-65" dirty="0">
                <a:latin typeface="Tahoma"/>
                <a:cs typeface="Tahoma"/>
              </a:rPr>
              <a:t>.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Bar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charts</a:t>
            </a:r>
            <a:endParaRPr sz="1400" dirty="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spc="10" dirty="0">
                <a:latin typeface="Tahoma"/>
                <a:cs typeface="Tahoma"/>
              </a:rPr>
              <a:t>show the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relationships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among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the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categories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and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measured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value.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588959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spc="-200" dirty="0"/>
              <a:t> </a:t>
            </a:r>
            <a:r>
              <a:rPr spc="-125" dirty="0"/>
              <a:t>with</a:t>
            </a:r>
            <a:r>
              <a:rPr spc="-16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2000" y="1270435"/>
            <a:ext cx="6067425" cy="5125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Queries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Tahoma"/>
                <a:cs typeface="Tahoma"/>
              </a:rPr>
              <a:t>Display: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50" dirty="0">
                <a:latin typeface="Tahoma"/>
                <a:cs typeface="Tahoma"/>
              </a:rPr>
              <a:t>Names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 </a:t>
            </a:r>
            <a:r>
              <a:rPr sz="1400" spc="50" dirty="0">
                <a:latin typeface="Tahoma"/>
                <a:cs typeface="Tahoma"/>
              </a:rPr>
              <a:t>unique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sites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5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records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where launch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 </a:t>
            </a:r>
            <a:r>
              <a:rPr sz="1400" spc="55" dirty="0">
                <a:latin typeface="Tahoma"/>
                <a:cs typeface="Tahoma"/>
              </a:rPr>
              <a:t>begins</a:t>
            </a:r>
            <a:r>
              <a:rPr sz="1400" dirty="0">
                <a:latin typeface="Tahoma"/>
                <a:cs typeface="Tahoma"/>
              </a:rPr>
              <a:t> with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‘CCA’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-20" dirty="0">
                <a:latin typeface="Tahoma"/>
                <a:cs typeface="Tahoma"/>
              </a:rPr>
              <a:t>Total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payload</a:t>
            </a:r>
            <a:r>
              <a:rPr sz="1400" spc="8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9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carried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by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boosters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launched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by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spc="100" dirty="0">
                <a:latin typeface="Tahoma"/>
                <a:cs typeface="Tahoma"/>
              </a:rPr>
              <a:t>NASA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(CRS)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Average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payload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9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carried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by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booster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version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F9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v1.1.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400" b="1" spc="-20" dirty="0">
                <a:latin typeface="Tahoma"/>
                <a:cs typeface="Tahoma"/>
              </a:rPr>
              <a:t>List: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Date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first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ground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pad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50" dirty="0">
                <a:latin typeface="Tahoma"/>
                <a:cs typeface="Tahoma"/>
              </a:rPr>
              <a:t>Names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boosters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drone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ship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have</a:t>
            </a:r>
            <a:endParaRPr sz="1400" dirty="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latin typeface="Tahoma"/>
                <a:cs typeface="Tahoma"/>
              </a:rPr>
              <a:t>payload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greater than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4,000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but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less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6,000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-20" dirty="0">
                <a:latin typeface="Tahoma"/>
                <a:cs typeface="Tahoma"/>
              </a:rPr>
              <a:t>Total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number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failed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missions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50" dirty="0">
                <a:latin typeface="Tahoma"/>
                <a:cs typeface="Tahoma"/>
              </a:rPr>
              <a:t>Names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booster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versions which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carried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max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payload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spc="10" dirty="0">
                <a:latin typeface="Tahoma"/>
                <a:cs typeface="Tahoma"/>
              </a:rPr>
              <a:t>Failed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outcomes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drone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ship,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their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booster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version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 	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months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year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2015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55" dirty="0">
                <a:latin typeface="Tahoma"/>
                <a:cs typeface="Tahoma"/>
              </a:rPr>
              <a:t>Count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of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outcomes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between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2010-</a:t>
            </a:r>
            <a:r>
              <a:rPr sz="1400" dirty="0">
                <a:latin typeface="Tahoma"/>
                <a:cs typeface="Tahoma"/>
              </a:rPr>
              <a:t>06-</a:t>
            </a:r>
            <a:r>
              <a:rPr sz="1400" spc="10" dirty="0">
                <a:latin typeface="Tahoma"/>
                <a:cs typeface="Tahoma"/>
              </a:rPr>
              <a:t>04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and 2017-</a:t>
            </a:r>
            <a:r>
              <a:rPr sz="1400" dirty="0">
                <a:latin typeface="Tahoma"/>
                <a:cs typeface="Tahoma"/>
              </a:rPr>
              <a:t>03-</a:t>
            </a:r>
            <a:r>
              <a:rPr sz="1400" spc="10" dirty="0">
                <a:latin typeface="Tahoma"/>
                <a:cs typeface="Tahoma"/>
              </a:rPr>
              <a:t>20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(desc)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335340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spc="-229" dirty="0"/>
              <a:t> </a:t>
            </a:r>
            <a:r>
              <a:rPr spc="-110" dirty="0"/>
              <a:t>with</a:t>
            </a:r>
            <a:r>
              <a:rPr spc="-130" dirty="0"/>
              <a:t> </a:t>
            </a:r>
            <a:r>
              <a:rPr spc="-25" dirty="0"/>
              <a:t>SQL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11" y="6477380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680" y="1395180"/>
            <a:ext cx="6376670" cy="1507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5" dirty="0">
                <a:latin typeface="Tahoma"/>
                <a:cs typeface="Tahoma"/>
              </a:rPr>
              <a:t>Markers </a:t>
            </a:r>
            <a:r>
              <a:rPr sz="1400" b="1" spc="-50" dirty="0">
                <a:latin typeface="Tahoma"/>
                <a:cs typeface="Tahoma"/>
              </a:rPr>
              <a:t>Indicating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Launch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Sites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110" dirty="0">
                <a:latin typeface="Tahoma"/>
                <a:cs typeface="Tahoma"/>
              </a:rPr>
              <a:t>Added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4471C4"/>
                </a:solidFill>
                <a:latin typeface="Tahoma"/>
                <a:cs typeface="Tahoma"/>
              </a:rPr>
              <a:t>blue</a:t>
            </a:r>
            <a:r>
              <a:rPr sz="1400" b="1" spc="-40" dirty="0">
                <a:solidFill>
                  <a:srgbClr val="4471C4"/>
                </a:solidFill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circle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at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NASA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Johnson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Space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Center's </a:t>
            </a:r>
            <a:r>
              <a:rPr sz="1400" b="1" spc="-30" dirty="0">
                <a:latin typeface="Tahoma"/>
                <a:cs typeface="Tahoma"/>
              </a:rPr>
              <a:t>coordinate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</a:t>
            </a:r>
            <a:endParaRPr sz="1400" dirty="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b="1" dirty="0">
                <a:latin typeface="Tahoma"/>
                <a:cs typeface="Tahoma"/>
              </a:rPr>
              <a:t>popup</a:t>
            </a:r>
            <a:r>
              <a:rPr sz="1400" b="1" spc="5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label</a:t>
            </a:r>
            <a:r>
              <a:rPr sz="1400" b="1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showing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name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latitude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longitude</a:t>
            </a:r>
            <a:r>
              <a:rPr sz="1400" spc="-10" dirty="0">
                <a:latin typeface="Tahoma"/>
                <a:cs typeface="Tahoma"/>
              </a:rPr>
              <a:t> coordinates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110" dirty="0">
                <a:latin typeface="Tahoma"/>
                <a:cs typeface="Tahoma"/>
              </a:rPr>
              <a:t>Added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Tahoma"/>
                <a:cs typeface="Tahoma"/>
              </a:rPr>
              <a:t>red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circles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at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all</a:t>
            </a:r>
            <a:r>
              <a:rPr sz="1400" b="1" spc="-40" dirty="0">
                <a:latin typeface="Tahoma"/>
                <a:cs typeface="Tahoma"/>
              </a:rPr>
              <a:t> launch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sites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coordinates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popup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label</a:t>
            </a:r>
            <a:endParaRPr sz="1400" dirty="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latin typeface="Tahoma"/>
                <a:cs typeface="Tahoma"/>
              </a:rPr>
              <a:t>showing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name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name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latitude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longitude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coordinates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431800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Map</a:t>
            </a:r>
            <a:r>
              <a:rPr spc="-175" dirty="0"/>
              <a:t> </a:t>
            </a:r>
            <a:r>
              <a:rPr spc="-114" dirty="0"/>
              <a:t>with</a:t>
            </a:r>
            <a:r>
              <a:rPr spc="-145" dirty="0"/>
              <a:t> </a:t>
            </a:r>
            <a:r>
              <a:rPr spc="-50" dirty="0"/>
              <a:t>Folium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1680" y="3391387"/>
            <a:ext cx="6180455" cy="1108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Colored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Markers</a:t>
            </a:r>
            <a:r>
              <a:rPr sz="1400" b="1" spc="-9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Launch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Outcomes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129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spc="110" dirty="0">
                <a:latin typeface="Tahoma"/>
                <a:cs typeface="Tahoma"/>
              </a:rPr>
              <a:t>Added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colored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markers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successful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(</a:t>
            </a:r>
            <a:r>
              <a:rPr sz="1400" b="1" spc="-55" dirty="0">
                <a:solidFill>
                  <a:srgbClr val="00AF50"/>
                </a:solidFill>
                <a:latin typeface="Tahoma"/>
                <a:cs typeface="Tahoma"/>
              </a:rPr>
              <a:t>green</a:t>
            </a:r>
            <a:r>
              <a:rPr sz="1400" spc="-55" dirty="0">
                <a:latin typeface="Tahoma"/>
                <a:cs typeface="Tahoma"/>
              </a:rPr>
              <a:t>)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unsuccessful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</a:t>
            </a:r>
            <a:r>
              <a:rPr sz="1400" b="1" spc="-10" dirty="0">
                <a:solidFill>
                  <a:srgbClr val="FF0000"/>
                </a:solidFill>
                <a:latin typeface="Tahoma"/>
                <a:cs typeface="Tahoma"/>
              </a:rPr>
              <a:t>red</a:t>
            </a:r>
            <a:r>
              <a:rPr sz="1400" spc="-10" dirty="0">
                <a:latin typeface="Tahoma"/>
                <a:cs typeface="Tahoma"/>
              </a:rPr>
              <a:t>) 	</a:t>
            </a:r>
            <a:r>
              <a:rPr sz="1400" b="1" spc="-40" dirty="0">
                <a:latin typeface="Tahoma"/>
                <a:cs typeface="Tahoma"/>
              </a:rPr>
              <a:t>launches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at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each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show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 	rates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1680" y="4988179"/>
            <a:ext cx="616521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latin typeface="Tahoma"/>
                <a:cs typeface="Tahoma"/>
              </a:rPr>
              <a:t>Distances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Between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a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Launch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Site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to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Proximities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1295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spc="110" dirty="0">
                <a:latin typeface="Tahoma"/>
                <a:cs typeface="Tahoma"/>
              </a:rPr>
              <a:t>Added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colored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lines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show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distance </a:t>
            </a:r>
            <a:r>
              <a:rPr sz="1400" b="1" spc="-25" dirty="0">
                <a:latin typeface="Tahoma"/>
                <a:cs typeface="Tahoma"/>
              </a:rPr>
              <a:t>between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CCAFS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SLC- 	</a:t>
            </a:r>
            <a:r>
              <a:rPr sz="1400" b="1" dirty="0">
                <a:latin typeface="Tahoma"/>
                <a:cs typeface="Tahoma"/>
              </a:rPr>
              <a:t>40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and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proximity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nearest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coastline,</a:t>
            </a:r>
            <a:r>
              <a:rPr sz="1400" b="1" spc="-9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railway,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highway,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and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city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11" y="6477380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681" y="1828800"/>
            <a:ext cx="6579234" cy="368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Dropdown</a:t>
            </a:r>
            <a:r>
              <a:rPr sz="1400" b="1" spc="-55" dirty="0">
                <a:latin typeface="Tahoma"/>
                <a:cs typeface="Tahoma"/>
              </a:rPr>
              <a:t> List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with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Launch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Sites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50" dirty="0">
                <a:latin typeface="Tahoma"/>
                <a:cs typeface="Tahoma"/>
              </a:rPr>
              <a:t>Allow</a:t>
            </a:r>
            <a:r>
              <a:rPr sz="1400" dirty="0">
                <a:latin typeface="Tahoma"/>
                <a:cs typeface="Tahoma"/>
              </a:rPr>
              <a:t> user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select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 a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certain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site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Arial MT"/>
              <a:buChar char="•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latin typeface="Tahoma"/>
                <a:cs typeface="Tahoma"/>
              </a:rPr>
              <a:t>Pie</a:t>
            </a:r>
            <a:r>
              <a:rPr sz="1400" b="1" spc="-45" dirty="0">
                <a:latin typeface="Tahoma"/>
                <a:cs typeface="Tahoma"/>
              </a:rPr>
              <a:t> Chart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Showing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Successful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Launches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50" dirty="0">
                <a:latin typeface="Tahoma"/>
                <a:cs typeface="Tahoma"/>
              </a:rPr>
              <a:t>Allow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user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 and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unsuccessful launches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as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percent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total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05"/>
              </a:spcBef>
              <a:buFont typeface="Arial MT"/>
              <a:buChar char="•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25" dirty="0">
                <a:latin typeface="Tahoma"/>
                <a:cs typeface="Tahoma"/>
              </a:rPr>
              <a:t>Slider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 </a:t>
            </a:r>
            <a:r>
              <a:rPr sz="1400" b="1" spc="-30" dirty="0">
                <a:latin typeface="Tahoma"/>
                <a:cs typeface="Tahoma"/>
              </a:rPr>
              <a:t>Payload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Mass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Range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50" dirty="0">
                <a:latin typeface="Tahoma"/>
                <a:cs typeface="Tahoma"/>
              </a:rPr>
              <a:t>Allow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select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payload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range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75"/>
              </a:spcBef>
              <a:buFont typeface="Arial MT"/>
              <a:buChar char="•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60" dirty="0">
                <a:latin typeface="Tahoma"/>
                <a:cs typeface="Tahoma"/>
              </a:rPr>
              <a:t>Scatter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Chart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Showing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Payload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Mass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vs.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Success</a:t>
            </a:r>
            <a:r>
              <a:rPr sz="1400" b="1" spc="-55" dirty="0">
                <a:latin typeface="Tahoma"/>
                <a:cs typeface="Tahoma"/>
              </a:rPr>
              <a:t> Rate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by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Booster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Version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55" dirty="0">
                <a:latin typeface="Tahoma"/>
                <a:cs typeface="Tahoma"/>
              </a:rPr>
              <a:t>Allow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user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correlation </a:t>
            </a:r>
            <a:r>
              <a:rPr sz="1400" spc="45" dirty="0">
                <a:latin typeface="Tahoma"/>
                <a:cs typeface="Tahoma"/>
              </a:rPr>
              <a:t>between</a:t>
            </a:r>
            <a:r>
              <a:rPr sz="1400" dirty="0">
                <a:latin typeface="Tahoma"/>
                <a:cs typeface="Tahoma"/>
              </a:rPr>
              <a:t> Payload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0" dirty="0">
                <a:latin typeface="Tahoma"/>
                <a:cs typeface="Tahoma"/>
              </a:rPr>
              <a:t> Success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2001" y="432000"/>
            <a:ext cx="3932400" cy="112017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Dashboard</a:t>
            </a:r>
            <a:r>
              <a:rPr spc="-210" dirty="0"/>
              <a:t> </a:t>
            </a:r>
            <a:br>
              <a:rPr lang="en-IN" spc="-210" dirty="0"/>
            </a:br>
            <a:r>
              <a:rPr lang="en-IN" spc="-210" dirty="0"/>
              <a:t>-</a:t>
            </a:r>
            <a:r>
              <a:rPr lang="en-IN" sz="2800" spc="-10" dirty="0">
                <a:solidFill>
                  <a:srgbClr val="0C61FA"/>
                </a:solidFill>
              </a:rPr>
              <a:t>WITH PLOTLY DASH</a:t>
            </a:r>
            <a:endParaRPr sz="2800" spc="-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11" y="6477380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2000" y="1447800"/>
            <a:ext cx="5874385" cy="3678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Charts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Create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NumPy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array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Class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column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35" dirty="0">
                <a:latin typeface="Tahoma"/>
                <a:cs typeface="Tahoma"/>
              </a:rPr>
              <a:t>Standardize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 StandardScaler.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Fit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transform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0" dirty="0">
                <a:latin typeface="Tahoma"/>
                <a:cs typeface="Tahoma"/>
              </a:rPr>
              <a:t> data.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25" dirty="0">
                <a:latin typeface="Tahoma"/>
                <a:cs typeface="Tahoma"/>
              </a:rPr>
              <a:t>Split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 </a:t>
            </a:r>
            <a:r>
              <a:rPr sz="1400" spc="-10" dirty="0">
                <a:latin typeface="Tahoma"/>
                <a:cs typeface="Tahoma"/>
              </a:rPr>
              <a:t>train_test_split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Create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GridSearchCV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object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 cv=10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parameter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optimization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dirty="0">
                <a:latin typeface="Tahoma"/>
                <a:cs typeface="Tahoma"/>
              </a:rPr>
              <a:t>Apply</a:t>
            </a:r>
            <a:r>
              <a:rPr sz="1400" b="1" spc="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GridSearchCV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different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algorithms: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logistic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regression 	(LogisticRegression()),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support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vector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machine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(SVC()),</a:t>
            </a:r>
            <a:r>
              <a:rPr sz="1400" spc="45" dirty="0">
                <a:latin typeface="Tahoma"/>
                <a:cs typeface="Tahoma"/>
              </a:rPr>
              <a:t> decision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tree 	</a:t>
            </a:r>
            <a:r>
              <a:rPr sz="1400" dirty="0">
                <a:latin typeface="Tahoma"/>
                <a:cs typeface="Tahoma"/>
              </a:rPr>
              <a:t>(DecisionTreeClassifier()),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K-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Neighbor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(KNeighborsClassifier())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35" dirty="0">
                <a:latin typeface="Tahoma"/>
                <a:cs typeface="Tahoma"/>
              </a:rPr>
              <a:t>Calculate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accuracy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test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.score()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models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50" dirty="0">
                <a:latin typeface="Tahoma"/>
                <a:cs typeface="Tahoma"/>
              </a:rPr>
              <a:t>Assess</a:t>
            </a:r>
            <a:r>
              <a:rPr sz="1400" b="1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confusion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matrix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models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50" dirty="0">
                <a:latin typeface="Tahoma"/>
                <a:cs typeface="Tahoma"/>
              </a:rPr>
              <a:t>Identify</a:t>
            </a:r>
            <a:r>
              <a:rPr sz="1400" b="1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best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model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Jaccard_Score,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F1_Score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Accuracy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5519390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Predictive</a:t>
            </a:r>
            <a:r>
              <a:rPr spc="-215" dirty="0"/>
              <a:t> </a:t>
            </a:r>
            <a:r>
              <a:rPr spc="-65" dirty="0"/>
              <a:t>Analytics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334"/>
            <a:ext cx="12191999" cy="68153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2934000"/>
            <a:ext cx="1438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11" y="6477380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4496405" cy="609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Results</a:t>
            </a:r>
            <a:r>
              <a:rPr spc="-140" dirty="0"/>
              <a:t> </a:t>
            </a:r>
            <a:r>
              <a:rPr spc="-110" dirty="0"/>
              <a:t>Summary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753149" y="1391122"/>
            <a:ext cx="6333451" cy="46844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/>
              <a:t>Exploratory</a:t>
            </a:r>
            <a:r>
              <a:rPr sz="1400" spc="-35" dirty="0"/>
              <a:t> </a:t>
            </a:r>
            <a:r>
              <a:rPr sz="1400" spc="-50" dirty="0"/>
              <a:t>Data</a:t>
            </a:r>
            <a:r>
              <a:rPr sz="1400" spc="-55" dirty="0"/>
              <a:t> </a:t>
            </a:r>
            <a:r>
              <a:rPr sz="1400" spc="-10" dirty="0"/>
              <a:t>Analysis</a:t>
            </a: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spc="-10" dirty="0"/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0" spc="10" dirty="0">
                <a:latin typeface="Tahoma"/>
                <a:cs typeface="Tahoma"/>
              </a:rPr>
              <a:t>Launch</a:t>
            </a:r>
            <a:r>
              <a:rPr sz="1400" b="0" spc="-5" dirty="0">
                <a:latin typeface="Tahoma"/>
                <a:cs typeface="Tahoma"/>
              </a:rPr>
              <a:t> </a:t>
            </a:r>
            <a:r>
              <a:rPr sz="1400" b="0" spc="10" dirty="0">
                <a:latin typeface="Tahoma"/>
                <a:cs typeface="Tahoma"/>
              </a:rPr>
              <a:t>success</a:t>
            </a:r>
            <a:r>
              <a:rPr sz="1400" b="0" spc="30" dirty="0">
                <a:latin typeface="Tahoma"/>
                <a:cs typeface="Tahoma"/>
              </a:rPr>
              <a:t> </a:t>
            </a:r>
            <a:r>
              <a:rPr sz="1400" b="0" spc="10" dirty="0">
                <a:latin typeface="Tahoma"/>
                <a:cs typeface="Tahoma"/>
              </a:rPr>
              <a:t>has</a:t>
            </a:r>
            <a:r>
              <a:rPr sz="1400" b="0" spc="40" dirty="0">
                <a:latin typeface="Tahoma"/>
                <a:cs typeface="Tahoma"/>
              </a:rPr>
              <a:t> </a:t>
            </a:r>
            <a:r>
              <a:rPr sz="1400" b="0" spc="10" dirty="0">
                <a:latin typeface="Tahoma"/>
                <a:cs typeface="Tahoma"/>
              </a:rPr>
              <a:t>improved</a:t>
            </a:r>
            <a:r>
              <a:rPr sz="1400" b="0" spc="25" dirty="0">
                <a:latin typeface="Tahoma"/>
                <a:cs typeface="Tahoma"/>
              </a:rPr>
              <a:t> </a:t>
            </a:r>
            <a:r>
              <a:rPr sz="1400" b="0" spc="10" dirty="0">
                <a:latin typeface="Tahoma"/>
                <a:cs typeface="Tahoma"/>
              </a:rPr>
              <a:t>over</a:t>
            </a:r>
            <a:r>
              <a:rPr sz="1400" b="0" spc="35" dirty="0">
                <a:latin typeface="Tahoma"/>
                <a:cs typeface="Tahoma"/>
              </a:rPr>
              <a:t> </a:t>
            </a:r>
            <a:r>
              <a:rPr sz="1400" b="0" spc="-20" dirty="0">
                <a:latin typeface="Tahoma"/>
                <a:cs typeface="Tahoma"/>
              </a:rPr>
              <a:t>time</a:t>
            </a: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0" spc="70" dirty="0">
                <a:latin typeface="Tahoma"/>
                <a:cs typeface="Tahoma"/>
              </a:rPr>
              <a:t>KSC</a:t>
            </a:r>
            <a:r>
              <a:rPr sz="1400" b="0" spc="-2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LC-</a:t>
            </a:r>
            <a:r>
              <a:rPr sz="1400" b="0" spc="75" dirty="0">
                <a:latin typeface="Tahoma"/>
                <a:cs typeface="Tahoma"/>
              </a:rPr>
              <a:t>39A</a:t>
            </a:r>
            <a:r>
              <a:rPr sz="1400" b="0" spc="-6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has</a:t>
            </a:r>
            <a:r>
              <a:rPr sz="1400" b="0" spc="-1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the</a:t>
            </a:r>
            <a:r>
              <a:rPr sz="1400" b="0" spc="-4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highest</a:t>
            </a:r>
            <a:r>
              <a:rPr sz="1400" b="0" spc="-3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success</a:t>
            </a:r>
            <a:r>
              <a:rPr sz="1400" b="0" spc="-4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rate</a:t>
            </a:r>
            <a:r>
              <a:rPr sz="1400" b="0" spc="-35" dirty="0">
                <a:latin typeface="Tahoma"/>
                <a:cs typeface="Tahoma"/>
              </a:rPr>
              <a:t> </a:t>
            </a:r>
            <a:r>
              <a:rPr sz="1400" b="0" spc="55" dirty="0">
                <a:latin typeface="Tahoma"/>
                <a:cs typeface="Tahoma"/>
              </a:rPr>
              <a:t>among</a:t>
            </a:r>
            <a:r>
              <a:rPr sz="1400" b="0" spc="-5" dirty="0">
                <a:latin typeface="Tahoma"/>
                <a:cs typeface="Tahoma"/>
              </a:rPr>
              <a:t> </a:t>
            </a:r>
            <a:r>
              <a:rPr sz="1400" b="0" spc="45" dirty="0">
                <a:latin typeface="Tahoma"/>
                <a:cs typeface="Tahoma"/>
              </a:rPr>
              <a:t>landing</a:t>
            </a:r>
            <a:r>
              <a:rPr sz="1400" b="0" spc="-35" dirty="0">
                <a:latin typeface="Tahoma"/>
                <a:cs typeface="Tahoma"/>
              </a:rPr>
              <a:t> </a:t>
            </a:r>
            <a:r>
              <a:rPr sz="1400" b="0" spc="-10" dirty="0">
                <a:latin typeface="Tahoma"/>
                <a:cs typeface="Tahoma"/>
              </a:rPr>
              <a:t>sites</a:t>
            </a: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0" dirty="0">
                <a:latin typeface="Tahoma"/>
                <a:cs typeface="Tahoma"/>
              </a:rPr>
              <a:t>Orbits</a:t>
            </a:r>
            <a:r>
              <a:rPr sz="1400" b="0" spc="-40" dirty="0">
                <a:latin typeface="Tahoma"/>
                <a:cs typeface="Tahoma"/>
              </a:rPr>
              <a:t> </a:t>
            </a:r>
            <a:r>
              <a:rPr sz="1400" b="0" spc="-10" dirty="0">
                <a:latin typeface="Tahoma"/>
                <a:cs typeface="Tahoma"/>
              </a:rPr>
              <a:t>ES-L1,</a:t>
            </a:r>
            <a:r>
              <a:rPr sz="1400" b="0" spc="-75" dirty="0">
                <a:latin typeface="Tahoma"/>
                <a:cs typeface="Tahoma"/>
              </a:rPr>
              <a:t> </a:t>
            </a:r>
            <a:r>
              <a:rPr sz="1400" b="0" spc="55" dirty="0">
                <a:latin typeface="Tahoma"/>
                <a:cs typeface="Tahoma"/>
              </a:rPr>
              <a:t>GEO,</a:t>
            </a:r>
            <a:r>
              <a:rPr sz="1400" b="0" spc="-55" dirty="0">
                <a:latin typeface="Tahoma"/>
                <a:cs typeface="Tahoma"/>
              </a:rPr>
              <a:t> </a:t>
            </a:r>
            <a:r>
              <a:rPr sz="1400" b="0" spc="90" dirty="0">
                <a:latin typeface="Tahoma"/>
                <a:cs typeface="Tahoma"/>
              </a:rPr>
              <a:t>HEO</a:t>
            </a:r>
            <a:r>
              <a:rPr sz="1400" b="0" spc="-3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and </a:t>
            </a:r>
            <a:r>
              <a:rPr sz="1400" b="0" spc="70" dirty="0">
                <a:latin typeface="Tahoma"/>
                <a:cs typeface="Tahoma"/>
              </a:rPr>
              <a:t>SSO</a:t>
            </a:r>
            <a:r>
              <a:rPr sz="1400" b="0" spc="-3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have</a:t>
            </a:r>
            <a:r>
              <a:rPr sz="1400" b="0" spc="-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</a:t>
            </a:r>
            <a:r>
              <a:rPr sz="1400" b="0" spc="-10" dirty="0">
                <a:latin typeface="Tahoma"/>
                <a:cs typeface="Tahoma"/>
              </a:rPr>
              <a:t> </a:t>
            </a:r>
            <a:r>
              <a:rPr sz="1400" b="0" spc="-25" dirty="0">
                <a:latin typeface="Tahoma"/>
                <a:cs typeface="Tahoma"/>
              </a:rPr>
              <a:t>100%</a:t>
            </a:r>
            <a:r>
              <a:rPr sz="1400" b="0" spc="-3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success</a:t>
            </a:r>
            <a:r>
              <a:rPr sz="1400" b="0" spc="-15" dirty="0">
                <a:latin typeface="Tahoma"/>
                <a:cs typeface="Tahoma"/>
              </a:rPr>
              <a:t> </a:t>
            </a:r>
            <a:r>
              <a:rPr sz="1400" b="0" spc="-20" dirty="0">
                <a:latin typeface="Tahoma"/>
                <a:cs typeface="Tahoma"/>
              </a:rPr>
              <a:t>rate</a:t>
            </a:r>
          </a:p>
          <a:p>
            <a:pPr>
              <a:lnSpc>
                <a:spcPct val="100000"/>
              </a:lnSpc>
              <a:spcBef>
                <a:spcPts val="1170"/>
              </a:spcBef>
              <a:buFont typeface="Arial MT"/>
              <a:buChar char="•"/>
            </a:pPr>
            <a:endParaRPr sz="1400" b="0" spc="-2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45" dirty="0"/>
              <a:t>Visual</a:t>
            </a:r>
            <a:r>
              <a:rPr sz="1400" spc="-60" dirty="0"/>
              <a:t> </a:t>
            </a:r>
            <a:r>
              <a:rPr sz="1400" spc="-10" dirty="0"/>
              <a:t>Analytics</a:t>
            </a:r>
          </a:p>
          <a:p>
            <a:pPr marL="184150" indent="-17145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0" spc="55" dirty="0">
                <a:latin typeface="Tahoma"/>
                <a:cs typeface="Tahoma"/>
              </a:rPr>
              <a:t>Most</a:t>
            </a:r>
            <a:r>
              <a:rPr sz="1400" b="0" spc="-2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launch</a:t>
            </a:r>
            <a:r>
              <a:rPr sz="1400" b="0" spc="-1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sites</a:t>
            </a:r>
            <a:r>
              <a:rPr sz="1400" b="0" spc="-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are</a:t>
            </a:r>
            <a:r>
              <a:rPr sz="1400" b="0" spc="-1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near</a:t>
            </a:r>
            <a:r>
              <a:rPr sz="1400" b="0" spc="1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the</a:t>
            </a:r>
            <a:r>
              <a:rPr sz="1400" b="0" spc="-2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equator,</a:t>
            </a:r>
            <a:r>
              <a:rPr sz="1400" b="0" spc="-6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and</a:t>
            </a:r>
            <a:r>
              <a:rPr sz="1400" b="0" spc="-1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all</a:t>
            </a:r>
            <a:r>
              <a:rPr sz="1400" b="0" spc="1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are close</a:t>
            </a:r>
            <a:r>
              <a:rPr sz="1400" b="0" spc="-1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to</a:t>
            </a:r>
            <a:r>
              <a:rPr sz="1400" b="0" spc="-2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the</a:t>
            </a:r>
            <a:r>
              <a:rPr sz="1400" b="0" spc="-15" dirty="0">
                <a:latin typeface="Tahoma"/>
                <a:cs typeface="Tahoma"/>
              </a:rPr>
              <a:t> </a:t>
            </a:r>
            <a:r>
              <a:rPr sz="1400" b="0" spc="-10" dirty="0">
                <a:latin typeface="Tahoma"/>
                <a:cs typeface="Tahoma"/>
              </a:rPr>
              <a:t>coast</a:t>
            </a:r>
          </a:p>
          <a:p>
            <a:pPr marL="183515" marR="5080" indent="-171450" algn="just">
              <a:lnSpc>
                <a:spcPct val="110100"/>
              </a:lnSpc>
              <a:spcBef>
                <a:spcPts val="99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0" dirty="0">
                <a:latin typeface="Tahoma"/>
                <a:cs typeface="Tahoma"/>
              </a:rPr>
              <a:t>Launch</a:t>
            </a:r>
            <a:r>
              <a:rPr sz="1400" b="0" spc="-4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sites</a:t>
            </a:r>
            <a:r>
              <a:rPr sz="1400" b="0" spc="-1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are </a:t>
            </a:r>
            <a:r>
              <a:rPr sz="1400" b="0" spc="-10" dirty="0">
                <a:latin typeface="Tahoma"/>
                <a:cs typeface="Tahoma"/>
              </a:rPr>
              <a:t>far </a:t>
            </a:r>
            <a:r>
              <a:rPr sz="1400" b="0" spc="50" dirty="0">
                <a:latin typeface="Tahoma"/>
                <a:cs typeface="Tahoma"/>
              </a:rPr>
              <a:t>enough</a:t>
            </a:r>
            <a:r>
              <a:rPr sz="1400" b="0" spc="-3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away</a:t>
            </a:r>
            <a:r>
              <a:rPr sz="1400" b="0" spc="2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from</a:t>
            </a:r>
            <a:r>
              <a:rPr sz="1400" b="0" spc="-2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anything</a:t>
            </a:r>
            <a:r>
              <a:rPr sz="1400" b="0" spc="-1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a failed</a:t>
            </a:r>
            <a:r>
              <a:rPr sz="1400" b="0" spc="-1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launch</a:t>
            </a:r>
            <a:r>
              <a:rPr sz="1400" b="0" spc="-2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can </a:t>
            </a:r>
            <a:r>
              <a:rPr sz="1400" b="0" spc="45" dirty="0">
                <a:latin typeface="Tahoma"/>
                <a:cs typeface="Tahoma"/>
              </a:rPr>
              <a:t>damage 	</a:t>
            </a:r>
            <a:r>
              <a:rPr sz="1400" b="0" spc="-55" dirty="0">
                <a:latin typeface="Tahoma"/>
                <a:cs typeface="Tahoma"/>
              </a:rPr>
              <a:t>(city, </a:t>
            </a:r>
            <a:r>
              <a:rPr sz="1400" b="0" dirty="0">
                <a:latin typeface="Tahoma"/>
                <a:cs typeface="Tahoma"/>
              </a:rPr>
              <a:t>highway,</a:t>
            </a:r>
            <a:r>
              <a:rPr sz="1400" b="0" spc="-65" dirty="0">
                <a:latin typeface="Tahoma"/>
                <a:cs typeface="Tahoma"/>
              </a:rPr>
              <a:t> </a:t>
            </a:r>
            <a:r>
              <a:rPr sz="1400" b="0" spc="-25" dirty="0">
                <a:latin typeface="Tahoma"/>
                <a:cs typeface="Tahoma"/>
              </a:rPr>
              <a:t>railway),</a:t>
            </a:r>
            <a:r>
              <a:rPr sz="1400" b="0" spc="-3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while</a:t>
            </a:r>
            <a:r>
              <a:rPr sz="1400" b="0" spc="-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still</a:t>
            </a:r>
            <a:r>
              <a:rPr sz="1400" b="0" spc="-1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close</a:t>
            </a:r>
            <a:r>
              <a:rPr sz="1400" b="0" spc="-25" dirty="0">
                <a:latin typeface="Tahoma"/>
                <a:cs typeface="Tahoma"/>
              </a:rPr>
              <a:t> </a:t>
            </a:r>
            <a:r>
              <a:rPr sz="1400" b="0" spc="60" dirty="0">
                <a:latin typeface="Tahoma"/>
                <a:cs typeface="Tahoma"/>
              </a:rPr>
              <a:t>enough</a:t>
            </a:r>
            <a:r>
              <a:rPr sz="1400" b="0" spc="-2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to</a:t>
            </a:r>
            <a:r>
              <a:rPr sz="1400" b="0" spc="-10" dirty="0">
                <a:latin typeface="Tahoma"/>
                <a:cs typeface="Tahoma"/>
              </a:rPr>
              <a:t> </a:t>
            </a:r>
            <a:r>
              <a:rPr sz="1400" b="0" spc="55" dirty="0">
                <a:latin typeface="Tahoma"/>
                <a:cs typeface="Tahoma"/>
              </a:rPr>
              <a:t>bring</a:t>
            </a:r>
            <a:r>
              <a:rPr sz="1400" b="0" spc="-45" dirty="0">
                <a:latin typeface="Tahoma"/>
                <a:cs typeface="Tahoma"/>
              </a:rPr>
              <a:t> </a:t>
            </a:r>
            <a:r>
              <a:rPr sz="1400" b="0" spc="70" dirty="0">
                <a:latin typeface="Tahoma"/>
                <a:cs typeface="Tahoma"/>
              </a:rPr>
              <a:t>people</a:t>
            </a:r>
            <a:r>
              <a:rPr sz="1400" b="0" dirty="0">
                <a:latin typeface="Tahoma"/>
                <a:cs typeface="Tahoma"/>
              </a:rPr>
              <a:t> and</a:t>
            </a:r>
            <a:r>
              <a:rPr sz="1400" b="0" spc="-20" dirty="0">
                <a:latin typeface="Tahoma"/>
                <a:cs typeface="Tahoma"/>
              </a:rPr>
              <a:t> </a:t>
            </a:r>
            <a:r>
              <a:rPr sz="1400" b="0" spc="-10" dirty="0">
                <a:latin typeface="Tahoma"/>
                <a:cs typeface="Tahoma"/>
              </a:rPr>
              <a:t>material 	</a:t>
            </a:r>
            <a:r>
              <a:rPr sz="1400" b="0" dirty="0">
                <a:latin typeface="Tahoma"/>
                <a:cs typeface="Tahoma"/>
              </a:rPr>
              <a:t>to</a:t>
            </a:r>
            <a:r>
              <a:rPr sz="1400" b="0" spc="7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support</a:t>
            </a:r>
            <a:r>
              <a:rPr sz="1400" b="0" spc="8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launch</a:t>
            </a:r>
            <a:r>
              <a:rPr sz="1400" b="0" spc="90" dirty="0">
                <a:latin typeface="Tahoma"/>
                <a:cs typeface="Tahoma"/>
              </a:rPr>
              <a:t> </a:t>
            </a:r>
            <a:r>
              <a:rPr sz="1400" b="0" spc="-10" dirty="0">
                <a:latin typeface="Tahoma"/>
                <a:cs typeface="Tahoma"/>
              </a:rPr>
              <a:t>activities</a:t>
            </a:r>
          </a:p>
          <a:p>
            <a:pPr>
              <a:lnSpc>
                <a:spcPct val="100000"/>
              </a:lnSpc>
              <a:spcBef>
                <a:spcPts val="1670"/>
              </a:spcBef>
              <a:buFont typeface="Arial MT"/>
              <a:buChar char="•"/>
            </a:pPr>
            <a:endParaRPr sz="1400" b="0" spc="-1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40" dirty="0"/>
              <a:t>Predictive</a:t>
            </a:r>
            <a:r>
              <a:rPr sz="1400" spc="-35" dirty="0"/>
              <a:t> </a:t>
            </a:r>
            <a:r>
              <a:rPr sz="1400" spc="-10" dirty="0"/>
              <a:t>Analytics</a:t>
            </a:r>
          </a:p>
          <a:p>
            <a:pPr marL="184150" indent="-17145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0" spc="45" dirty="0">
                <a:latin typeface="Tahoma"/>
                <a:cs typeface="Tahoma"/>
              </a:rPr>
              <a:t>Decision</a:t>
            </a:r>
            <a:r>
              <a:rPr sz="1400" b="0" spc="-65" dirty="0">
                <a:latin typeface="Tahoma"/>
                <a:cs typeface="Tahoma"/>
              </a:rPr>
              <a:t> </a:t>
            </a:r>
            <a:r>
              <a:rPr sz="1400" b="0" spc="-20" dirty="0">
                <a:latin typeface="Tahoma"/>
                <a:cs typeface="Tahoma"/>
              </a:rPr>
              <a:t>Tree</a:t>
            </a:r>
            <a:r>
              <a:rPr sz="1400" b="0" spc="-30" dirty="0">
                <a:latin typeface="Tahoma"/>
                <a:cs typeface="Tahoma"/>
              </a:rPr>
              <a:t> </a:t>
            </a:r>
            <a:r>
              <a:rPr sz="1400" b="0" spc="65" dirty="0">
                <a:latin typeface="Tahoma"/>
                <a:cs typeface="Tahoma"/>
              </a:rPr>
              <a:t>model</a:t>
            </a:r>
            <a:r>
              <a:rPr sz="1400" b="0" spc="-1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is</a:t>
            </a:r>
            <a:r>
              <a:rPr sz="1400" b="0" spc="-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the</a:t>
            </a:r>
            <a:r>
              <a:rPr sz="1400" b="0" spc="-1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best</a:t>
            </a:r>
            <a:r>
              <a:rPr sz="1400" b="0" spc="-2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predictive</a:t>
            </a:r>
            <a:r>
              <a:rPr sz="1400" b="0" spc="-45" dirty="0">
                <a:latin typeface="Tahoma"/>
                <a:cs typeface="Tahoma"/>
              </a:rPr>
              <a:t> </a:t>
            </a:r>
            <a:r>
              <a:rPr sz="1400" b="0" spc="65" dirty="0">
                <a:latin typeface="Tahoma"/>
                <a:cs typeface="Tahoma"/>
              </a:rPr>
              <a:t>model</a:t>
            </a:r>
            <a:r>
              <a:rPr sz="1400" b="0" spc="-25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for</a:t>
            </a:r>
            <a:r>
              <a:rPr sz="1400" b="0" spc="-20" dirty="0">
                <a:latin typeface="Tahoma"/>
                <a:cs typeface="Tahoma"/>
              </a:rPr>
              <a:t> </a:t>
            </a:r>
            <a:r>
              <a:rPr sz="1400" b="0" dirty="0">
                <a:latin typeface="Tahoma"/>
                <a:cs typeface="Tahoma"/>
              </a:rPr>
              <a:t>the</a:t>
            </a:r>
            <a:r>
              <a:rPr sz="1400" b="0" spc="-15" dirty="0">
                <a:latin typeface="Tahoma"/>
                <a:cs typeface="Tahoma"/>
              </a:rPr>
              <a:t> </a:t>
            </a:r>
            <a:r>
              <a:rPr sz="1400" b="0" spc="-10" dirty="0">
                <a:latin typeface="Tahoma"/>
                <a:cs typeface="Tahoma"/>
              </a:rPr>
              <a:t>dataset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6920" y="1600200"/>
            <a:ext cx="5127625" cy="2123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Data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1" spc="-35" dirty="0">
                <a:latin typeface="Tahoma"/>
                <a:cs typeface="Tahoma"/>
              </a:rPr>
              <a:t>Earlier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flights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had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lower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success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rate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(</a:t>
            </a:r>
            <a:r>
              <a:rPr sz="1400" b="1" spc="-35" dirty="0">
                <a:solidFill>
                  <a:srgbClr val="4471C4"/>
                </a:solidFill>
                <a:latin typeface="Tahoma"/>
                <a:cs typeface="Tahoma"/>
              </a:rPr>
              <a:t>blue </a:t>
            </a:r>
            <a:r>
              <a:rPr sz="1400" b="1" spc="-225" dirty="0">
                <a:solidFill>
                  <a:srgbClr val="4471C4"/>
                </a:solidFill>
                <a:latin typeface="Tahoma"/>
                <a:cs typeface="Tahoma"/>
              </a:rPr>
              <a:t>=</a:t>
            </a:r>
            <a:r>
              <a:rPr sz="1400" b="1" spc="-10" dirty="0">
                <a:solidFill>
                  <a:srgbClr val="4471C4"/>
                </a:solidFill>
                <a:latin typeface="Tahoma"/>
                <a:cs typeface="Tahoma"/>
              </a:rPr>
              <a:t> fail</a:t>
            </a:r>
            <a:r>
              <a:rPr sz="1400" spc="-10" dirty="0">
                <a:latin typeface="Tahoma"/>
                <a:cs typeface="Tahoma"/>
              </a:rPr>
              <a:t>)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55" dirty="0">
                <a:latin typeface="Tahoma"/>
                <a:cs typeface="Tahoma"/>
              </a:rPr>
              <a:t>Later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flights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had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higher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success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rate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(</a:t>
            </a:r>
            <a:r>
              <a:rPr sz="1400" b="1" spc="-35" dirty="0">
                <a:solidFill>
                  <a:srgbClr val="EC7C30"/>
                </a:solidFill>
                <a:latin typeface="Tahoma"/>
                <a:cs typeface="Tahoma"/>
              </a:rPr>
              <a:t>orange</a:t>
            </a:r>
            <a:r>
              <a:rPr sz="1400" b="1" spc="-30" dirty="0">
                <a:solidFill>
                  <a:srgbClr val="EC7C30"/>
                </a:solidFill>
                <a:latin typeface="Tahoma"/>
                <a:cs typeface="Tahoma"/>
              </a:rPr>
              <a:t> </a:t>
            </a:r>
            <a:r>
              <a:rPr sz="1400" b="1" spc="-225" dirty="0">
                <a:solidFill>
                  <a:srgbClr val="EC7C30"/>
                </a:solidFill>
                <a:latin typeface="Tahoma"/>
                <a:cs typeface="Tahoma"/>
              </a:rPr>
              <a:t>=</a:t>
            </a:r>
            <a:r>
              <a:rPr sz="1400" b="1" spc="-35" dirty="0">
                <a:solidFill>
                  <a:srgbClr val="EC7C3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EC7C30"/>
                </a:solidFill>
                <a:latin typeface="Tahoma"/>
                <a:cs typeface="Tahoma"/>
              </a:rPr>
              <a:t>success</a:t>
            </a:r>
            <a:r>
              <a:rPr sz="1400" spc="-10" dirty="0">
                <a:latin typeface="Tahoma"/>
                <a:cs typeface="Tahoma"/>
              </a:rPr>
              <a:t>)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60" dirty="0">
                <a:latin typeface="Tahoma"/>
                <a:cs typeface="Tahoma"/>
              </a:rPr>
              <a:t>Around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half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were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100" dirty="0">
                <a:latin typeface="Tahoma"/>
                <a:cs typeface="Tahoma"/>
              </a:rPr>
              <a:t>CCAFS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SLC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40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site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60" dirty="0">
                <a:latin typeface="Tahoma"/>
                <a:cs typeface="Tahoma"/>
              </a:rPr>
              <a:t>VAFB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SLC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4E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KSC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LC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39A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higher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rates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55" dirty="0">
                <a:latin typeface="Tahoma"/>
                <a:cs typeface="Tahoma"/>
              </a:rPr>
              <a:t>We</a:t>
            </a:r>
            <a:r>
              <a:rPr sz="1400" dirty="0">
                <a:latin typeface="Tahoma"/>
                <a:cs typeface="Tahoma"/>
              </a:rPr>
              <a:t> can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infer </a:t>
            </a:r>
            <a:r>
              <a:rPr sz="1400" spc="-10" dirty="0">
                <a:latin typeface="Tahoma"/>
                <a:cs typeface="Tahoma"/>
              </a:rPr>
              <a:t>that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new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 have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higher success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rate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6604000" cy="10586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Flight</a:t>
            </a:r>
            <a:r>
              <a:rPr spc="-250" dirty="0"/>
              <a:t> </a:t>
            </a:r>
            <a:r>
              <a:rPr spc="-35" dirty="0"/>
              <a:t>Number</a:t>
            </a:r>
            <a:r>
              <a:rPr spc="-195" dirty="0"/>
              <a:t> </a:t>
            </a:r>
            <a:r>
              <a:rPr spc="-100" dirty="0">
                <a:solidFill>
                  <a:srgbClr val="0070C0"/>
                </a:solidFill>
              </a:rPr>
              <a:t>vs.</a:t>
            </a:r>
            <a:r>
              <a:rPr spc="-295" dirty="0"/>
              <a:t> </a:t>
            </a:r>
            <a:r>
              <a:rPr spc="-140" dirty="0"/>
              <a:t>Launch</a:t>
            </a:r>
            <a:r>
              <a:rPr spc="-155" dirty="0"/>
              <a:t> </a:t>
            </a:r>
            <a:r>
              <a:rPr spc="-2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933" y="4038600"/>
            <a:ext cx="6000455" cy="23694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211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505" y="3506189"/>
            <a:ext cx="5854479" cy="274221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83652" y="1371600"/>
            <a:ext cx="218440" cy="5486400"/>
          </a:xfrm>
          <a:custGeom>
            <a:avLst/>
            <a:gdLst/>
            <a:ahLst/>
            <a:cxnLst/>
            <a:rect l="l" t="t" r="r" b="b"/>
            <a:pathLst>
              <a:path w="218440" h="5486400">
                <a:moveTo>
                  <a:pt x="217931" y="0"/>
                </a:moveTo>
                <a:lnTo>
                  <a:pt x="155022" y="42095"/>
                </a:lnTo>
                <a:lnTo>
                  <a:pt x="121139" y="73946"/>
                </a:lnTo>
                <a:lnTo>
                  <a:pt x="90800" y="109224"/>
                </a:lnTo>
                <a:lnTo>
                  <a:pt x="64305" y="147629"/>
                </a:lnTo>
                <a:lnTo>
                  <a:pt x="41955" y="188859"/>
                </a:lnTo>
                <a:lnTo>
                  <a:pt x="24050" y="232616"/>
                </a:lnTo>
                <a:lnTo>
                  <a:pt x="10888" y="278600"/>
                </a:lnTo>
                <a:lnTo>
                  <a:pt x="2772" y="326510"/>
                </a:lnTo>
                <a:lnTo>
                  <a:pt x="0" y="376047"/>
                </a:lnTo>
                <a:lnTo>
                  <a:pt x="0" y="5486399"/>
                </a:lnTo>
                <a:lnTo>
                  <a:pt x="217931" y="5486399"/>
                </a:lnTo>
                <a:lnTo>
                  <a:pt x="217931" y="0"/>
                </a:lnTo>
                <a:close/>
              </a:path>
            </a:pathLst>
          </a:custGeom>
          <a:solidFill>
            <a:srgbClr val="EDE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06911" y="6477380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000" y="1286003"/>
            <a:ext cx="605155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Data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-10" dirty="0">
                <a:latin typeface="Tahoma"/>
                <a:cs typeface="Tahoma"/>
              </a:rPr>
              <a:t>Typically,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higher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payload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mass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(kg),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higher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success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rate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55" dirty="0">
                <a:latin typeface="Tahoma"/>
                <a:cs typeface="Tahoma"/>
              </a:rPr>
              <a:t>Most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launces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payload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greater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7,000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kg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were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successful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70" dirty="0">
                <a:latin typeface="Tahoma"/>
                <a:cs typeface="Tahoma"/>
              </a:rPr>
              <a:t>KSC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LC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39A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100%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less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5,500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kg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60" dirty="0">
                <a:latin typeface="Tahoma"/>
                <a:cs typeface="Tahoma"/>
              </a:rPr>
              <a:t>VAFB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SKC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4E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has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not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launched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anything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greater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than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~10,000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kg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6051549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Payload</a:t>
            </a:r>
            <a:r>
              <a:rPr spc="-145" dirty="0"/>
              <a:t> </a:t>
            </a:r>
            <a:r>
              <a:rPr spc="-100" dirty="0"/>
              <a:t>vs.</a:t>
            </a:r>
            <a:r>
              <a:rPr spc="-290" dirty="0"/>
              <a:t> </a:t>
            </a:r>
            <a:r>
              <a:rPr spc="-140" dirty="0"/>
              <a:t>Launch</a:t>
            </a:r>
            <a:r>
              <a:rPr spc="-145" dirty="0"/>
              <a:t> </a:t>
            </a:r>
            <a:r>
              <a:rPr spc="-50" dirty="0"/>
              <a:t>Site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95125" y="5273675"/>
            <a:ext cx="8877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 =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Fail </a:t>
            </a: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571560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Success</a:t>
            </a:r>
            <a:r>
              <a:rPr spc="-120" dirty="0"/>
              <a:t> </a:t>
            </a:r>
            <a:r>
              <a:rPr spc="-180" dirty="0"/>
              <a:t>Rate</a:t>
            </a:r>
            <a:r>
              <a:rPr spc="-130" dirty="0"/>
              <a:t> </a:t>
            </a:r>
            <a:r>
              <a:rPr dirty="0"/>
              <a:t>by</a:t>
            </a:r>
            <a:r>
              <a:rPr spc="-140" dirty="0"/>
              <a:t> </a:t>
            </a:r>
            <a:r>
              <a:rPr spc="-10" dirty="0"/>
              <a:t>Orbit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4015" y="1219200"/>
            <a:ext cx="4231005" cy="13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Data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1400" b="1" spc="-95" dirty="0">
                <a:solidFill>
                  <a:srgbClr val="6FAC46"/>
                </a:solidFill>
                <a:latin typeface="Tahoma"/>
                <a:cs typeface="Tahoma"/>
              </a:rPr>
              <a:t>100%</a:t>
            </a:r>
            <a:r>
              <a:rPr sz="1400" b="1" spc="-75" dirty="0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6FAC46"/>
                </a:solidFill>
                <a:latin typeface="Tahoma"/>
                <a:cs typeface="Tahoma"/>
              </a:rPr>
              <a:t>Success</a:t>
            </a:r>
            <a:r>
              <a:rPr sz="1400" b="1" spc="-40" dirty="0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6FAC46"/>
                </a:solidFill>
                <a:latin typeface="Tahoma"/>
                <a:cs typeface="Tahoma"/>
              </a:rPr>
              <a:t>Rate</a:t>
            </a:r>
            <a:r>
              <a:rPr sz="1400" spc="-70" dirty="0">
                <a:latin typeface="Tahoma"/>
                <a:cs typeface="Tahoma"/>
              </a:rPr>
              <a:t>: </a:t>
            </a:r>
            <a:r>
              <a:rPr sz="1400" spc="-10" dirty="0">
                <a:latin typeface="Tahoma"/>
                <a:cs typeface="Tahoma"/>
              </a:rPr>
              <a:t>ES-L1,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GEO,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HEO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SSO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1400" b="1" spc="-135" dirty="0">
                <a:solidFill>
                  <a:srgbClr val="EC7C30"/>
                </a:solidFill>
                <a:latin typeface="Tahoma"/>
                <a:cs typeface="Tahoma"/>
              </a:rPr>
              <a:t>50%-80%</a:t>
            </a:r>
            <a:r>
              <a:rPr sz="1400" b="1" spc="-70" dirty="0">
                <a:solidFill>
                  <a:srgbClr val="EC7C3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EC7C30"/>
                </a:solidFill>
                <a:latin typeface="Tahoma"/>
                <a:cs typeface="Tahoma"/>
              </a:rPr>
              <a:t>Success</a:t>
            </a:r>
            <a:r>
              <a:rPr sz="1400" b="1" spc="-35" dirty="0">
                <a:solidFill>
                  <a:srgbClr val="EC7C3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EC7C30"/>
                </a:solidFill>
                <a:latin typeface="Tahoma"/>
                <a:cs typeface="Tahoma"/>
              </a:rPr>
              <a:t>Rate</a:t>
            </a:r>
            <a:r>
              <a:rPr sz="1400" spc="-70" dirty="0">
                <a:latin typeface="Tahoma"/>
                <a:cs typeface="Tahoma"/>
              </a:rPr>
              <a:t>: </a:t>
            </a:r>
            <a:r>
              <a:rPr sz="1400" dirty="0">
                <a:latin typeface="Tahoma"/>
                <a:cs typeface="Tahoma"/>
              </a:rPr>
              <a:t>GTO,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ISS,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LEO,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MEO,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80" dirty="0">
                <a:latin typeface="Tahoma"/>
                <a:cs typeface="Tahoma"/>
              </a:rPr>
              <a:t>PO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1400" b="1" spc="-200" dirty="0">
                <a:solidFill>
                  <a:srgbClr val="FF0000"/>
                </a:solidFill>
                <a:latin typeface="Tahoma"/>
                <a:cs typeface="Tahoma"/>
              </a:rPr>
              <a:t>0%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0" dirty="0">
                <a:solidFill>
                  <a:srgbClr val="FF0000"/>
                </a:solidFill>
                <a:latin typeface="Tahoma"/>
                <a:cs typeface="Tahoma"/>
              </a:rPr>
              <a:t>Success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Rate</a:t>
            </a:r>
            <a:r>
              <a:rPr sz="1400" spc="-70" dirty="0">
                <a:latin typeface="Tahoma"/>
                <a:cs typeface="Tahoma"/>
              </a:rPr>
              <a:t>: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SO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4957" y="3171789"/>
            <a:ext cx="3140383" cy="3133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211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63EA22-9AE3-5525-0779-F35628C89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6C7F6DA-03CE-B53B-CC31-F6C358887E7B}"/>
              </a:ext>
            </a:extLst>
          </p:cNvPr>
          <p:cNvSpPr txBox="1"/>
          <p:nvPr/>
        </p:nvSpPr>
        <p:spPr>
          <a:xfrm>
            <a:off x="11184635" y="6477380"/>
            <a:ext cx="77470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5043FF87-CDCC-DD1F-AF6A-230463E4CD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2627A866-6D5B-BE02-0381-D0415CFC79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1" y="432000"/>
            <a:ext cx="4846800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pc="-130" dirty="0"/>
              <a:t>Table of</a:t>
            </a:r>
            <a:r>
              <a:rPr spc="-105" dirty="0"/>
              <a:t> </a:t>
            </a:r>
            <a:r>
              <a:rPr spc="-70" dirty="0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542BE-566F-FCE3-066F-7C247E12C59D}"/>
              </a:ext>
            </a:extLst>
          </p:cNvPr>
          <p:cNvSpPr txBox="1"/>
          <p:nvPr/>
        </p:nvSpPr>
        <p:spPr>
          <a:xfrm>
            <a:off x="914400" y="1524000"/>
            <a:ext cx="533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3" action="ppaction://hlinksldjump"/>
              </a:rPr>
              <a:t>Introduction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4" action="ppaction://hlinksldjump"/>
              </a:rPr>
              <a:t>Methodology</a:t>
            </a:r>
            <a:endParaRPr lang="en-I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/>
              <a:t>Data Collection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/>
              <a:t>Data Wrangling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/>
              <a:t>Exploratory Data Analysis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/>
              <a:t>Folium – Interactive Maps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dirty="0" err="1"/>
              <a:t>Plotly</a:t>
            </a:r>
            <a:r>
              <a:rPr lang="en-IN" dirty="0"/>
              <a:t> – 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5" action="ppaction://hlinksldjump"/>
              </a:rPr>
              <a:t>Result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6" action="ppaction://hlinksldjump"/>
              </a:rPr>
              <a:t>Launch Site Analysis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7" action="ppaction://hlinksldjump"/>
              </a:rPr>
              <a:t>Predictive Analysis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hlinkClick r:id="rId8" action="ppaction://hlinksldjump"/>
              </a:rPr>
              <a:t>Conclusion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4741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11" y="6477380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6273800" cy="609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Flight</a:t>
            </a:r>
            <a:r>
              <a:rPr spc="-250" dirty="0"/>
              <a:t> </a:t>
            </a:r>
            <a:r>
              <a:rPr spc="-35" dirty="0"/>
              <a:t>Number</a:t>
            </a:r>
            <a:r>
              <a:rPr spc="-215" dirty="0"/>
              <a:t> </a:t>
            </a:r>
            <a:r>
              <a:rPr spc="-100" dirty="0"/>
              <a:t>vs.</a:t>
            </a:r>
            <a:r>
              <a:rPr spc="-295" dirty="0"/>
              <a:t> </a:t>
            </a:r>
            <a:r>
              <a:rPr spc="-10" dirty="0"/>
              <a:t>Orbit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2000" y="1447800"/>
            <a:ext cx="6273800" cy="13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Data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 rate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typically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increases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number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flights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each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orbit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This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relationship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highly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apparent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LEO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orbit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GTO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orbit,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however,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does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follow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this</a:t>
            </a:r>
            <a:r>
              <a:rPr sz="1400" spc="-10" dirty="0">
                <a:latin typeface="Tahoma"/>
                <a:cs typeface="Tahoma"/>
              </a:rPr>
              <a:t> trend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951" y="3801342"/>
            <a:ext cx="4959844" cy="23167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82863" y="4929243"/>
            <a:ext cx="8877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 =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Fail </a:t>
            </a: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11" y="6477380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4681855" cy="609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Payload</a:t>
            </a:r>
            <a:r>
              <a:rPr spc="-150" dirty="0"/>
              <a:t> </a:t>
            </a:r>
            <a:r>
              <a:rPr spc="-100" dirty="0"/>
              <a:t>vs.</a:t>
            </a:r>
            <a:r>
              <a:rPr spc="-295" dirty="0"/>
              <a:t> </a:t>
            </a:r>
            <a:r>
              <a:rPr spc="-10" dirty="0"/>
              <a:t>Orbit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2480" y="1295400"/>
            <a:ext cx="4681855" cy="1038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Data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Heavy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payloads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better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LEO,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ISS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 </a:t>
            </a:r>
            <a:r>
              <a:rPr sz="1400" spc="110" dirty="0">
                <a:latin typeface="Tahoma"/>
                <a:cs typeface="Tahoma"/>
              </a:rPr>
              <a:t>PO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orbits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GTO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orbit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mixed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 with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heavier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payloads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1802" y="3801124"/>
            <a:ext cx="4959105" cy="23184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52999" y="4795269"/>
            <a:ext cx="8877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 =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Fail </a:t>
            </a: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668020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45" dirty="0"/>
              <a:t> Success</a:t>
            </a:r>
            <a:r>
              <a:rPr spc="-125" dirty="0"/>
              <a:t> </a:t>
            </a:r>
            <a:r>
              <a:rPr spc="-45" dirty="0"/>
              <a:t>over</a:t>
            </a:r>
            <a:r>
              <a:rPr spc="-250" dirty="0"/>
              <a:t> </a:t>
            </a:r>
            <a:r>
              <a:rPr spc="-20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2160" y="1371600"/>
            <a:ext cx="5477510" cy="13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Data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10" dirty="0">
                <a:latin typeface="Tahoma"/>
                <a:cs typeface="Tahoma"/>
              </a:rPr>
              <a:t>The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success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10" dirty="0">
                <a:latin typeface="Tahoma"/>
                <a:cs typeface="Tahoma"/>
              </a:rPr>
              <a:t> improved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from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2013-2017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and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2018-</a:t>
            </a:r>
            <a:r>
              <a:rPr sz="1400" spc="-20" dirty="0">
                <a:latin typeface="Tahoma"/>
                <a:cs typeface="Tahoma"/>
              </a:rPr>
              <a:t>2019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decreased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2017-2018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2019-</a:t>
            </a:r>
            <a:r>
              <a:rPr sz="1400" spc="-20" dirty="0">
                <a:latin typeface="Tahoma"/>
                <a:cs typeface="Tahoma"/>
              </a:rPr>
              <a:t>2020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10" dirty="0">
                <a:latin typeface="Tahoma"/>
                <a:cs typeface="Tahoma"/>
              </a:rPr>
              <a:t>Overall,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success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has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improved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since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2013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045" y="3748545"/>
            <a:ext cx="4617152" cy="23182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211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11" y="6477380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624900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60" dirty="0"/>
              <a:t> </a:t>
            </a:r>
            <a:r>
              <a:rPr spc="-95" dirty="0"/>
              <a:t>Site</a:t>
            </a:r>
            <a:r>
              <a:rPr spc="-175" dirty="0"/>
              <a:t> </a:t>
            </a:r>
            <a:r>
              <a:rPr spc="-130" dirty="0"/>
              <a:t>Information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5384" y="1792817"/>
            <a:ext cx="2498295" cy="15629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8800" y="1286001"/>
            <a:ext cx="5610225" cy="290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3300" algn="l"/>
              </a:tabLst>
            </a:pPr>
            <a:r>
              <a:rPr sz="1400" b="1" spc="-55" dirty="0">
                <a:latin typeface="Tahoma"/>
                <a:cs typeface="Tahoma"/>
              </a:rPr>
              <a:t>Launch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Site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Names</a:t>
            </a:r>
            <a:r>
              <a:rPr sz="1400" b="1" dirty="0">
                <a:latin typeface="Tahoma"/>
                <a:cs typeface="Tahoma"/>
              </a:rPr>
              <a:t>	</a:t>
            </a:r>
            <a:r>
              <a:rPr sz="1400" b="1" spc="-25" dirty="0">
                <a:latin typeface="Tahoma"/>
                <a:cs typeface="Tahoma"/>
              </a:rPr>
              <a:t>Landing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Cont.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100" dirty="0">
                <a:latin typeface="Tahoma"/>
                <a:cs typeface="Tahoma"/>
              </a:rPr>
              <a:t>CCAFS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LC-</a:t>
            </a:r>
            <a:r>
              <a:rPr sz="1400" spc="-25" dirty="0">
                <a:latin typeface="Tahoma"/>
                <a:cs typeface="Tahoma"/>
              </a:rPr>
              <a:t>40</a:t>
            </a: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100" dirty="0">
                <a:latin typeface="Tahoma"/>
                <a:cs typeface="Tahoma"/>
              </a:rPr>
              <a:t>CCAFS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SLC-</a:t>
            </a:r>
            <a:r>
              <a:rPr sz="1400" spc="-25" dirty="0">
                <a:latin typeface="Tahoma"/>
                <a:cs typeface="Tahoma"/>
              </a:rPr>
              <a:t>40</a:t>
            </a: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70" dirty="0">
                <a:latin typeface="Tahoma"/>
                <a:cs typeface="Tahoma"/>
              </a:rPr>
              <a:t>KSC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LC-</a:t>
            </a:r>
            <a:r>
              <a:rPr sz="1400" spc="50" dirty="0">
                <a:latin typeface="Tahoma"/>
                <a:cs typeface="Tahoma"/>
              </a:rPr>
              <a:t>39A</a:t>
            </a: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60" dirty="0">
                <a:latin typeface="Tahoma"/>
                <a:cs typeface="Tahoma"/>
              </a:rPr>
              <a:t>VAFB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SLC-</a:t>
            </a:r>
            <a:r>
              <a:rPr sz="1400" spc="-25" dirty="0">
                <a:latin typeface="Tahoma"/>
                <a:cs typeface="Tahoma"/>
              </a:rPr>
              <a:t>4E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Font typeface="Arial MT"/>
              <a:buChar char="•"/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35" dirty="0">
                <a:latin typeface="Tahoma"/>
                <a:cs typeface="Tahoma"/>
              </a:rPr>
              <a:t>Records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with</a:t>
            </a:r>
            <a:r>
              <a:rPr sz="1400" b="1" spc="-55" dirty="0">
                <a:latin typeface="Tahoma"/>
                <a:cs typeface="Tahoma"/>
              </a:rPr>
              <a:t> Launch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Site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Starting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with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CCA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10" dirty="0">
                <a:latin typeface="Tahoma"/>
                <a:cs typeface="Tahoma"/>
              </a:rPr>
              <a:t>Displaying</a:t>
            </a:r>
            <a:r>
              <a:rPr sz="1400" spc="9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5</a:t>
            </a:r>
            <a:r>
              <a:rPr sz="1400" spc="8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records</a:t>
            </a:r>
            <a:r>
              <a:rPr sz="1400" spc="45" dirty="0">
                <a:latin typeface="Tahoma"/>
                <a:cs typeface="Tahoma"/>
              </a:rPr>
              <a:t> below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1390" y="4343646"/>
            <a:ext cx="6134605" cy="14094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4013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Payload</a:t>
            </a:r>
            <a:r>
              <a:rPr spc="-165" dirty="0"/>
              <a:t> </a:t>
            </a:r>
            <a:r>
              <a:rPr spc="-40" dirty="0"/>
              <a:t>Mass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161" y="3048000"/>
            <a:ext cx="2133804" cy="11676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2977" y="1370076"/>
            <a:ext cx="16598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65" dirty="0">
                <a:latin typeface="Tahoma"/>
                <a:cs typeface="Tahoma"/>
              </a:rPr>
              <a:t>Total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Payload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Mass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977" y="1786738"/>
            <a:ext cx="2477135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080" indent="-171450" algn="just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dirty="0">
                <a:latin typeface="Tahoma"/>
                <a:cs typeface="Tahoma"/>
              </a:rPr>
              <a:t>45,596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kg </a:t>
            </a:r>
            <a:r>
              <a:rPr sz="1400" spc="-30" dirty="0">
                <a:latin typeface="Tahoma"/>
                <a:cs typeface="Tahoma"/>
              </a:rPr>
              <a:t>(total)</a:t>
            </a:r>
            <a:r>
              <a:rPr sz="1400" dirty="0">
                <a:latin typeface="Tahoma"/>
                <a:cs typeface="Tahoma"/>
              </a:rPr>
              <a:t> carried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by 	</a:t>
            </a:r>
            <a:r>
              <a:rPr sz="1400" spc="10" dirty="0">
                <a:latin typeface="Tahoma"/>
                <a:cs typeface="Tahoma"/>
              </a:rPr>
              <a:t>boosters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launched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by</a:t>
            </a:r>
            <a:r>
              <a:rPr sz="1400" spc="90" dirty="0">
                <a:latin typeface="Tahoma"/>
                <a:cs typeface="Tahoma"/>
              </a:rPr>
              <a:t> </a:t>
            </a:r>
            <a:r>
              <a:rPr sz="1400" spc="80" dirty="0">
                <a:latin typeface="Tahoma"/>
                <a:cs typeface="Tahoma"/>
              </a:rPr>
              <a:t>NASA 	</a:t>
            </a:r>
            <a:r>
              <a:rPr sz="1400" spc="-10" dirty="0">
                <a:latin typeface="Tahoma"/>
                <a:cs typeface="Tahoma"/>
              </a:rPr>
              <a:t>(CRS)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4085" y="1786738"/>
            <a:ext cx="264541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080" indent="-17145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dirty="0">
                <a:latin typeface="Tahoma"/>
                <a:cs typeface="Tahoma"/>
              </a:rPr>
              <a:t>2,928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kg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(average)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carried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by 	</a:t>
            </a:r>
            <a:r>
              <a:rPr sz="1400" spc="45" dirty="0">
                <a:latin typeface="Tahoma"/>
                <a:cs typeface="Tahoma"/>
              </a:rPr>
              <a:t>booster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version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F9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v1.1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4085" y="1371600"/>
            <a:ext cx="1969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Average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Payload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Mass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4085" y="3048000"/>
            <a:ext cx="2106489" cy="1179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438388" y="6550279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508" y="6429638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584200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Landing</a:t>
            </a:r>
            <a:r>
              <a:rPr spc="-215" dirty="0"/>
              <a:t> </a:t>
            </a:r>
            <a:r>
              <a:rPr dirty="0"/>
              <a:t>&amp;</a:t>
            </a:r>
            <a:r>
              <a:rPr spc="-225" dirty="0"/>
              <a:t> </a:t>
            </a:r>
            <a:r>
              <a:rPr spc="-40" dirty="0"/>
              <a:t>Mission</a:t>
            </a:r>
            <a:r>
              <a:rPr spc="-220" dirty="0"/>
              <a:t> </a:t>
            </a:r>
            <a:r>
              <a:rPr spc="-145" dirty="0"/>
              <a:t>Info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2697" y="1238259"/>
            <a:ext cx="60045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3556000" algn="l"/>
              </a:tabLst>
            </a:pPr>
            <a:r>
              <a:rPr sz="1400" b="1" dirty="0">
                <a:latin typeface="Tahoma"/>
                <a:cs typeface="Tahoma"/>
              </a:rPr>
              <a:t>1</a:t>
            </a:r>
            <a:r>
              <a:rPr sz="1350" b="1" baseline="27777" dirty="0">
                <a:latin typeface="Tahoma"/>
                <a:cs typeface="Tahoma"/>
              </a:rPr>
              <a:t>st</a:t>
            </a:r>
            <a:r>
              <a:rPr sz="1350" b="1" spc="120" baseline="27777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Successful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Landing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in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Ground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Pad</a:t>
            </a:r>
            <a:r>
              <a:rPr sz="1400" b="1" dirty="0">
                <a:latin typeface="Tahoma"/>
                <a:cs typeface="Tahoma"/>
              </a:rPr>
              <a:t>	</a:t>
            </a:r>
            <a:r>
              <a:rPr sz="1400" b="1" spc="-30" dirty="0">
                <a:latin typeface="Tahoma"/>
                <a:cs typeface="Tahoma"/>
              </a:rPr>
              <a:t>Booster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Drone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Ship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Landing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397" y="1674124"/>
            <a:ext cx="11576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-10" dirty="0">
                <a:latin typeface="Tahoma"/>
                <a:cs typeface="Tahoma"/>
              </a:rPr>
              <a:t>12/22/2015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6505" y="1653397"/>
            <a:ext cx="2819400" cy="109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080" indent="-17145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dirty="0">
                <a:latin typeface="Tahoma"/>
                <a:cs typeface="Tahoma"/>
              </a:rPr>
              <a:t>Booster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greater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4,000 	</a:t>
            </a:r>
            <a:r>
              <a:rPr sz="1400" dirty="0">
                <a:latin typeface="Tahoma"/>
                <a:cs typeface="Tahoma"/>
              </a:rPr>
              <a:t>but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less than </a:t>
            </a:r>
            <a:r>
              <a:rPr sz="1400" spc="-20" dirty="0">
                <a:latin typeface="Tahoma"/>
                <a:cs typeface="Tahoma"/>
              </a:rPr>
              <a:t>6,000</a:t>
            </a: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JSCAT-14,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JSCAT-16,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SES-</a:t>
            </a:r>
            <a:r>
              <a:rPr sz="1400" spc="-25" dirty="0">
                <a:latin typeface="Tahoma"/>
                <a:cs typeface="Tahoma"/>
              </a:rPr>
              <a:t>10,</a:t>
            </a:r>
            <a:endParaRPr sz="14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spc="-10" dirty="0">
                <a:latin typeface="Tahoma"/>
                <a:cs typeface="Tahoma"/>
              </a:rPr>
              <a:t>SES-</a:t>
            </a:r>
            <a:r>
              <a:rPr sz="1400" dirty="0">
                <a:latin typeface="Tahoma"/>
                <a:cs typeface="Tahoma"/>
              </a:rPr>
              <a:t>11 </a:t>
            </a:r>
            <a:r>
              <a:rPr sz="1400" spc="-30" dirty="0">
                <a:latin typeface="Tahoma"/>
                <a:cs typeface="Tahoma"/>
              </a:rPr>
              <a:t>/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EchoStar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105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1158" y="2982884"/>
            <a:ext cx="2414294" cy="11402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4601" y="2971800"/>
            <a:ext cx="1771399" cy="136500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5397" y="4388748"/>
            <a:ext cx="493712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5" dirty="0">
                <a:latin typeface="Tahoma"/>
                <a:cs typeface="Tahoma"/>
              </a:rPr>
              <a:t>Total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Number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Successful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and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Failed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Mission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1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Failure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Flight</a:t>
            </a: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99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</a:t>
            </a: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1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(payload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status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unclear)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25457" y="4901350"/>
            <a:ext cx="2558451" cy="14789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248920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Boosters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12320" y="1228090"/>
            <a:ext cx="1922145" cy="4655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Carrying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Max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Payload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B1048.4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B1049.4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B1051.3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B1056.4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B1048.5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B1051.4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B1049.5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B1060.2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B1058.3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B1051.6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B1060.3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F9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B1049.7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683" y="2133600"/>
            <a:ext cx="3733293" cy="32935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1" y="430512"/>
            <a:ext cx="4923000" cy="112017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Failed</a:t>
            </a:r>
            <a:r>
              <a:rPr spc="-225" dirty="0"/>
              <a:t> </a:t>
            </a:r>
            <a:r>
              <a:rPr spc="-70" dirty="0"/>
              <a:t>Landings</a:t>
            </a:r>
            <a:r>
              <a:rPr spc="-195" dirty="0"/>
              <a:t> </a:t>
            </a:r>
            <a:r>
              <a:rPr dirty="0"/>
              <a:t>on</a:t>
            </a:r>
            <a:r>
              <a:rPr spc="-220" dirty="0"/>
              <a:t> </a:t>
            </a:r>
            <a:r>
              <a:rPr spc="-30" dirty="0"/>
              <a:t>Drone</a:t>
            </a:r>
            <a:r>
              <a:rPr spc="-210" dirty="0"/>
              <a:t> </a:t>
            </a:r>
            <a:r>
              <a:rPr spc="-20" dirty="0"/>
              <a:t>Ship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2041466"/>
            <a:ext cx="6002655" cy="67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45" dirty="0">
                <a:latin typeface="Tahoma"/>
                <a:cs typeface="Tahoma"/>
              </a:rPr>
              <a:t>In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2015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Showing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month,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date,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booster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version,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outcome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752" y="3159065"/>
            <a:ext cx="6139351" cy="17630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5410805" cy="112017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Count</a:t>
            </a:r>
            <a:r>
              <a:rPr spc="-175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-130" dirty="0"/>
              <a:t>Successful</a:t>
            </a:r>
            <a:r>
              <a:rPr spc="-155" dirty="0"/>
              <a:t> </a:t>
            </a:r>
            <a:r>
              <a:rPr spc="-25" dirty="0"/>
              <a:t>Landings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92000" y="1788513"/>
            <a:ext cx="5945505" cy="911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0" dirty="0">
                <a:latin typeface="Tahoma"/>
                <a:cs typeface="Tahoma"/>
              </a:rPr>
              <a:t>Ranked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Descending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1595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dirty="0">
                <a:latin typeface="Tahoma"/>
                <a:cs typeface="Tahoma"/>
              </a:rPr>
              <a:t>C</a:t>
            </a:r>
            <a:r>
              <a:rPr sz="1400" dirty="0">
                <a:latin typeface="Calibri"/>
                <a:cs typeface="Calibri"/>
              </a:rPr>
              <a:t>ount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landing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outcomes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2010-06-</a:t>
            </a:r>
            <a:r>
              <a:rPr sz="1400" dirty="0">
                <a:latin typeface="Calibri"/>
                <a:cs typeface="Calibri"/>
              </a:rPr>
              <a:t>04 and</a:t>
            </a:r>
            <a:r>
              <a:rPr sz="1400" spc="-10" dirty="0">
                <a:latin typeface="Calibri"/>
                <a:cs typeface="Calibri"/>
              </a:rPr>
              <a:t> 2017-03-</a:t>
            </a:r>
            <a:r>
              <a:rPr sz="1400" dirty="0">
                <a:latin typeface="Calibri"/>
                <a:cs typeface="Calibri"/>
              </a:rPr>
              <a:t>20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descending 	order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000" y="2962109"/>
            <a:ext cx="6339501" cy="33116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1000" y="990600"/>
            <a:ext cx="4063492" cy="57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pc="-135" dirty="0">
                <a:solidFill>
                  <a:schemeClr val="bg1"/>
                </a:solidFill>
                <a:latin typeface="Calibri"/>
                <a:cs typeface="Calibri"/>
              </a:rPr>
              <a:t>Launch</a:t>
            </a:r>
            <a:r>
              <a:rPr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pc="-105" dirty="0">
                <a:solidFill>
                  <a:schemeClr val="bg1"/>
                </a:solidFill>
                <a:latin typeface="Calibri"/>
                <a:cs typeface="Calibri"/>
              </a:rPr>
              <a:t>Site </a:t>
            </a:r>
            <a:r>
              <a:rPr spc="-10" dirty="0">
                <a:solidFill>
                  <a:schemeClr val="bg1"/>
                </a:solidFill>
                <a:latin typeface="Calibri"/>
                <a:cs typeface="Calibri"/>
              </a:rPr>
              <a:t>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84635" y="6477380"/>
            <a:ext cx="7747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2000" y="1220936"/>
            <a:ext cx="6315710" cy="32702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5" dirty="0">
                <a:latin typeface="Tahoma"/>
                <a:cs typeface="Tahoma"/>
              </a:rPr>
              <a:t>Summary</a:t>
            </a:r>
            <a:r>
              <a:rPr sz="1400" b="1" spc="-10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Methodologies</a:t>
            </a:r>
            <a:endParaRPr sz="1400" dirty="0">
              <a:latin typeface="Tahoma"/>
              <a:cs typeface="Tahoma"/>
            </a:endParaRPr>
          </a:p>
          <a:p>
            <a:pPr marL="12700" marR="5080">
              <a:lnSpc>
                <a:spcPct val="110000"/>
              </a:lnSpc>
              <a:spcBef>
                <a:spcPts val="1595"/>
              </a:spcBef>
            </a:pPr>
            <a:r>
              <a:rPr sz="1400" spc="1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research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attempts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to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identify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factors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for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successful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rocket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landing.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To </a:t>
            </a:r>
            <a:r>
              <a:rPr sz="1400" spc="10" dirty="0">
                <a:latin typeface="Tahoma"/>
                <a:cs typeface="Tahoma"/>
              </a:rPr>
              <a:t>make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this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determination,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following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methodologies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where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used:</a:t>
            </a:r>
            <a:endParaRPr sz="1400" dirty="0">
              <a:latin typeface="Tahoma"/>
              <a:cs typeface="Tahoma"/>
            </a:endParaRPr>
          </a:p>
          <a:p>
            <a:pPr marL="186055" indent="-173355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b="1" spc="-10" dirty="0">
                <a:latin typeface="Tahoma"/>
                <a:cs typeface="Tahoma"/>
              </a:rPr>
              <a:t>Collect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using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SpaceX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REST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API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web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scraping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techniques</a:t>
            </a:r>
            <a:endParaRPr sz="1200" dirty="0">
              <a:latin typeface="Tahoma"/>
              <a:cs typeface="Tahoma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sz="1200" b="1" spc="-25" dirty="0">
                <a:latin typeface="Tahoma"/>
                <a:cs typeface="Tahoma"/>
              </a:rPr>
              <a:t>Wrangle</a:t>
            </a:r>
            <a:r>
              <a:rPr sz="1200" b="1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 to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create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success/fail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outcome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variable</a:t>
            </a:r>
            <a:endParaRPr sz="1200" dirty="0">
              <a:latin typeface="Tahoma"/>
              <a:cs typeface="Tahoma"/>
            </a:endParaRPr>
          </a:p>
          <a:p>
            <a:pPr marL="184785" marR="45529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sz="1200" b="1" spc="-10" dirty="0">
                <a:latin typeface="Tahoma"/>
                <a:cs typeface="Tahoma"/>
              </a:rPr>
              <a:t>Explore</a:t>
            </a:r>
            <a:r>
              <a:rPr sz="1200" b="1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visualization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techniques,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considering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following</a:t>
            </a:r>
            <a:r>
              <a:rPr sz="1200" spc="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factors: </a:t>
            </a:r>
            <a:r>
              <a:rPr sz="1200" dirty="0">
                <a:latin typeface="Tahoma"/>
                <a:cs typeface="Tahoma"/>
              </a:rPr>
              <a:t>payload,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site,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flight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number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yearly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trend</a:t>
            </a:r>
            <a:endParaRPr sz="1200" dirty="0">
              <a:latin typeface="Tahoma"/>
              <a:cs typeface="Tahoma"/>
            </a:endParaRPr>
          </a:p>
          <a:p>
            <a:pPr marL="18542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b="1" spc="-10" dirty="0">
                <a:latin typeface="Tahoma"/>
                <a:cs typeface="Tahoma"/>
              </a:rPr>
              <a:t>Analyze</a:t>
            </a:r>
            <a:r>
              <a:rPr sz="1200" b="1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SQL, calculating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following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statistics: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total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payload,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payload</a:t>
            </a:r>
            <a:endParaRPr sz="1200" dirty="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</a:pPr>
            <a:r>
              <a:rPr sz="1200" dirty="0">
                <a:latin typeface="Tahoma"/>
                <a:cs typeface="Tahoma"/>
              </a:rPr>
              <a:t>range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for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successful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launches, and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total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210" dirty="0">
                <a:latin typeface="Tahoma"/>
                <a:cs typeface="Tahoma"/>
              </a:rPr>
              <a:t>#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successful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failed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outcomes</a:t>
            </a:r>
            <a:endParaRPr sz="1200" dirty="0">
              <a:latin typeface="Tahoma"/>
              <a:cs typeface="Tahoma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sz="1200" b="1" spc="-10" dirty="0">
                <a:latin typeface="Tahoma"/>
                <a:cs typeface="Tahoma"/>
              </a:rPr>
              <a:t>Explore</a:t>
            </a:r>
            <a:r>
              <a:rPr sz="1200" b="1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site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rates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proximity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geographical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markers</a:t>
            </a:r>
            <a:endParaRPr sz="1200" dirty="0">
              <a:latin typeface="Tahoma"/>
              <a:cs typeface="Tahoma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sz="1200" b="1" spc="-30" dirty="0">
                <a:latin typeface="Tahoma"/>
                <a:cs typeface="Tahoma"/>
              </a:rPr>
              <a:t>Visualize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sites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most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successful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payload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ranges</a:t>
            </a:r>
            <a:endParaRPr sz="1200" dirty="0">
              <a:latin typeface="Tahoma"/>
              <a:cs typeface="Tahoma"/>
            </a:endParaRPr>
          </a:p>
          <a:p>
            <a:pPr marL="184785" marR="32194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sz="1200" b="1" spc="-10" dirty="0">
                <a:latin typeface="Tahoma"/>
                <a:cs typeface="Tahoma"/>
              </a:rPr>
              <a:t>Build</a:t>
            </a:r>
            <a:r>
              <a:rPr sz="1200" b="1" spc="8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Models</a:t>
            </a:r>
            <a:r>
              <a:rPr sz="1200" b="1" spc="1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predict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landing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outcomes</a:t>
            </a:r>
            <a:r>
              <a:rPr sz="1200" spc="1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using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logistic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regression,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support</a:t>
            </a:r>
            <a:r>
              <a:rPr sz="1200" spc="12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vector </a:t>
            </a:r>
            <a:r>
              <a:rPr sz="1200" dirty="0">
                <a:latin typeface="Tahoma"/>
                <a:cs typeface="Tahoma"/>
              </a:rPr>
              <a:t>machine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(SVM),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decision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tree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K-</a:t>
            </a:r>
            <a:r>
              <a:rPr sz="1200" dirty="0">
                <a:latin typeface="Tahoma"/>
                <a:cs typeface="Tahoma"/>
              </a:rPr>
              <a:t>nearest</a:t>
            </a:r>
            <a:r>
              <a:rPr sz="1200" spc="1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neighbor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(KNN)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Tahoma"/>
                <a:cs typeface="Tahoma"/>
              </a:rPr>
              <a:t>Results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508000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Executive</a:t>
            </a:r>
            <a:r>
              <a:rPr spc="-125" dirty="0"/>
              <a:t> </a:t>
            </a:r>
            <a:r>
              <a:rPr spc="-95" dirty="0"/>
              <a:t>Summary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6760" y="4703763"/>
            <a:ext cx="3009265" cy="115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Data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Analysis:</a:t>
            </a:r>
            <a:endParaRPr sz="1400" dirty="0">
              <a:latin typeface="Tahoma"/>
              <a:cs typeface="Tahoma"/>
            </a:endParaRPr>
          </a:p>
          <a:p>
            <a:pPr marL="186055" indent="-17335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86055" algn="l"/>
              </a:tabLst>
            </a:pPr>
            <a:r>
              <a:rPr sz="1200" dirty="0">
                <a:latin typeface="Tahoma"/>
                <a:cs typeface="Tahoma"/>
              </a:rPr>
              <a:t>Launch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has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improved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over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time</a:t>
            </a:r>
            <a:endParaRPr sz="1200" dirty="0">
              <a:latin typeface="Tahoma"/>
              <a:cs typeface="Tahoma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sz="1200" spc="55" dirty="0">
                <a:latin typeface="Tahoma"/>
                <a:cs typeface="Tahoma"/>
              </a:rPr>
              <a:t>KSC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LC-</a:t>
            </a:r>
            <a:r>
              <a:rPr sz="1200" spc="60" dirty="0">
                <a:latin typeface="Tahoma"/>
                <a:cs typeface="Tahoma"/>
              </a:rPr>
              <a:t>39A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has the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highest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rate </a:t>
            </a:r>
            <a:r>
              <a:rPr sz="1200" dirty="0">
                <a:latin typeface="Tahoma"/>
                <a:cs typeface="Tahoma"/>
              </a:rPr>
              <a:t>among</a:t>
            </a:r>
            <a:r>
              <a:rPr sz="1200" spc="20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landing</a:t>
            </a:r>
            <a:r>
              <a:rPr sz="1200" spc="1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sites</a:t>
            </a:r>
            <a:endParaRPr sz="1200" dirty="0">
              <a:latin typeface="Tahoma"/>
              <a:cs typeface="Tahoma"/>
            </a:endParaRPr>
          </a:p>
          <a:p>
            <a:pPr marL="184785" marR="9906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sz="1200" dirty="0">
                <a:latin typeface="Tahoma"/>
                <a:cs typeface="Tahoma"/>
              </a:rPr>
              <a:t>Orbits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ES-</a:t>
            </a:r>
            <a:r>
              <a:rPr sz="1200" dirty="0">
                <a:latin typeface="Tahoma"/>
                <a:cs typeface="Tahoma"/>
              </a:rPr>
              <a:t>L1,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GEO,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HEO,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60" dirty="0">
                <a:latin typeface="Tahoma"/>
                <a:cs typeface="Tahoma"/>
              </a:rPr>
              <a:t>SSO </a:t>
            </a:r>
            <a:r>
              <a:rPr sz="1200" spc="-20" dirty="0">
                <a:latin typeface="Tahoma"/>
                <a:cs typeface="Tahoma"/>
              </a:rPr>
              <a:t>have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100%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rate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7360" y="4711381"/>
            <a:ext cx="2834640" cy="60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Tahoma"/>
                <a:cs typeface="Tahoma"/>
              </a:rPr>
              <a:t>Visualization/Analytics:</a:t>
            </a:r>
            <a:endParaRPr sz="1400" dirty="0">
              <a:latin typeface="Tahoma"/>
              <a:cs typeface="Tahoma"/>
            </a:endParaRPr>
          </a:p>
          <a:p>
            <a:pPr marL="239395" marR="5080" indent="-227329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239395" algn="l"/>
              </a:tabLst>
            </a:pPr>
            <a:r>
              <a:rPr sz="1200" dirty="0">
                <a:latin typeface="Tahoma"/>
                <a:cs typeface="Tahoma"/>
              </a:rPr>
              <a:t>Most launch sites are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near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the </a:t>
            </a:r>
            <a:r>
              <a:rPr sz="1200" dirty="0">
                <a:latin typeface="Tahoma"/>
                <a:cs typeface="Tahoma"/>
              </a:rPr>
              <a:t>equator,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all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are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close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coast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7360" y="5464175"/>
            <a:ext cx="2815590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latin typeface="Tahoma"/>
                <a:cs typeface="Tahoma"/>
              </a:rPr>
              <a:t>Predictive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Analytics:</a:t>
            </a:r>
            <a:endParaRPr sz="1400" dirty="0">
              <a:latin typeface="Tahoma"/>
              <a:cs typeface="Tahoma"/>
            </a:endParaRPr>
          </a:p>
          <a:p>
            <a:pPr marL="184785" marR="5080" indent="-17272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spc="55" dirty="0">
                <a:latin typeface="Tahoma"/>
                <a:cs typeface="Tahoma"/>
              </a:rPr>
              <a:t>All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models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performed</a:t>
            </a:r>
            <a:r>
              <a:rPr sz="1200" spc="1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similarly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on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the </a:t>
            </a:r>
            <a:r>
              <a:rPr sz="1200" dirty="0">
                <a:latin typeface="Tahoma"/>
                <a:cs typeface="Tahoma"/>
              </a:rPr>
              <a:t>test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set.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decision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tree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model </a:t>
            </a:r>
            <a:r>
              <a:rPr sz="1200" dirty="0">
                <a:latin typeface="Tahoma"/>
                <a:cs typeface="Tahoma"/>
              </a:rPr>
              <a:t>slightly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outperformed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325120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45" dirty="0"/>
              <a:t> </a:t>
            </a:r>
            <a:r>
              <a:rPr spc="-90" dirty="0"/>
              <a:t>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245860" cy="161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5" dirty="0">
                <a:latin typeface="Tahoma"/>
                <a:cs typeface="Tahoma"/>
              </a:rPr>
              <a:t>With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Markers</a:t>
            </a:r>
            <a:endParaRPr sz="140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1595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25" dirty="0">
                <a:latin typeface="Tahoma"/>
                <a:cs typeface="Tahoma"/>
              </a:rPr>
              <a:t>Near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Equator</a:t>
            </a:r>
            <a:r>
              <a:rPr sz="1400" spc="-40" dirty="0">
                <a:latin typeface="Tahoma"/>
                <a:cs typeface="Tahoma"/>
              </a:rPr>
              <a:t>: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closer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equator,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easier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to 	</a:t>
            </a:r>
            <a:r>
              <a:rPr sz="1400" b="1" spc="-40" dirty="0">
                <a:latin typeface="Tahoma"/>
                <a:cs typeface="Tahoma"/>
              </a:rPr>
              <a:t>launch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equatorial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orbit,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more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help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you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get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Earth's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rotation 	</a:t>
            </a:r>
            <a:r>
              <a:rPr sz="1400" spc="10" dirty="0">
                <a:latin typeface="Tahoma"/>
                <a:cs typeface="Tahoma"/>
              </a:rPr>
              <a:t>for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prograde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orbit.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Rockets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launched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sites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near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equator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get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 	</a:t>
            </a:r>
            <a:r>
              <a:rPr sz="1400" b="1" spc="-20" dirty="0">
                <a:latin typeface="Tahoma"/>
                <a:cs typeface="Tahoma"/>
              </a:rPr>
              <a:t>additional</a:t>
            </a:r>
            <a:r>
              <a:rPr sz="1400" b="1" spc="-60" dirty="0">
                <a:latin typeface="Tahoma"/>
                <a:cs typeface="Tahoma"/>
              </a:rPr>
              <a:t> natural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boost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-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due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rotational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speed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earth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75" dirty="0">
                <a:latin typeface="Tahoma"/>
                <a:cs typeface="Tahoma"/>
              </a:rPr>
              <a:t>-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that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helps 	</a:t>
            </a:r>
            <a:r>
              <a:rPr sz="1400" b="1" spc="-40" dirty="0">
                <a:latin typeface="Tahoma"/>
                <a:cs typeface="Tahoma"/>
              </a:rPr>
              <a:t>save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the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cost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putting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extra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fuel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boosters.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3253740"/>
            <a:ext cx="6861048" cy="30251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3" y="0"/>
            <a:ext cx="4102607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472500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45" dirty="0"/>
              <a:t> </a:t>
            </a:r>
            <a:r>
              <a:rPr spc="-30" dirty="0"/>
              <a:t>Outcomes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17400" y="1219200"/>
            <a:ext cx="4986655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At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Each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Launch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Site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1" spc="-10" dirty="0">
                <a:latin typeface="Tahoma"/>
                <a:cs typeface="Tahoma"/>
              </a:rPr>
              <a:t>Outcomes</a:t>
            </a:r>
            <a:r>
              <a:rPr sz="1400" spc="-10" dirty="0">
                <a:latin typeface="Tahoma"/>
                <a:cs typeface="Tahoma"/>
              </a:rPr>
              <a:t>: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1400" b="1" spc="-20" dirty="0">
                <a:solidFill>
                  <a:srgbClr val="6FAC46"/>
                </a:solidFill>
                <a:latin typeface="Tahoma"/>
                <a:cs typeface="Tahoma"/>
              </a:rPr>
              <a:t>Green</a:t>
            </a:r>
            <a:r>
              <a:rPr sz="1400" b="1" spc="20" dirty="0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markers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launches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4150" algn="l"/>
              </a:tabLst>
            </a:pP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Red</a:t>
            </a:r>
            <a:r>
              <a:rPr sz="1400" b="1" spc="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markers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launches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Launch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CCAFS </a:t>
            </a:r>
            <a:r>
              <a:rPr sz="1400" b="1" spc="-80" dirty="0">
                <a:latin typeface="Tahoma"/>
                <a:cs typeface="Tahoma"/>
              </a:rPr>
              <a:t>SLC-</a:t>
            </a:r>
            <a:r>
              <a:rPr sz="1400" b="1" dirty="0">
                <a:latin typeface="Tahoma"/>
                <a:cs typeface="Tahoma"/>
              </a:rPr>
              <a:t>40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3/7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success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rate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(</a:t>
            </a:r>
            <a:r>
              <a:rPr sz="1400" b="1" spc="-50" dirty="0">
                <a:latin typeface="Tahoma"/>
                <a:cs typeface="Tahoma"/>
              </a:rPr>
              <a:t>42.9%)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000" y="3464560"/>
            <a:ext cx="6231635" cy="2857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624900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Distance</a:t>
            </a:r>
            <a:r>
              <a:rPr spc="-200" dirty="0"/>
              <a:t> </a:t>
            </a:r>
            <a:r>
              <a:rPr spc="-50" dirty="0"/>
              <a:t>to</a:t>
            </a:r>
            <a:r>
              <a:rPr spc="-215" dirty="0"/>
              <a:t> </a:t>
            </a:r>
            <a:r>
              <a:rPr spc="-90" dirty="0"/>
              <a:t>Proximities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92000" y="1219200"/>
            <a:ext cx="2808605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CCAFS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SLC-</a:t>
            </a:r>
            <a:r>
              <a:rPr sz="1400" b="1" spc="-25" dirty="0">
                <a:latin typeface="Tahoma"/>
                <a:cs typeface="Tahoma"/>
              </a:rPr>
              <a:t>40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1" dirty="0">
                <a:latin typeface="Tahoma"/>
                <a:cs typeface="Tahoma"/>
              </a:rPr>
              <a:t>.86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km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coastline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dirty="0">
                <a:latin typeface="Tahoma"/>
                <a:cs typeface="Tahoma"/>
              </a:rPr>
              <a:t>21.96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km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railway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dirty="0">
                <a:latin typeface="Tahoma"/>
                <a:cs typeface="Tahoma"/>
              </a:rPr>
              <a:t>23.23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km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city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dirty="0">
                <a:latin typeface="Tahoma"/>
                <a:cs typeface="Tahoma"/>
              </a:rPr>
              <a:t>26.88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km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highway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612" y="3439158"/>
            <a:ext cx="6749796" cy="26426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617280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Distance</a:t>
            </a:r>
            <a:r>
              <a:rPr spc="-200" dirty="0"/>
              <a:t> </a:t>
            </a:r>
            <a:r>
              <a:rPr spc="-50" dirty="0"/>
              <a:t>to</a:t>
            </a:r>
            <a:r>
              <a:rPr spc="-215" dirty="0"/>
              <a:t> </a:t>
            </a:r>
            <a:r>
              <a:rPr spc="-90" dirty="0"/>
              <a:t>Proximities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95895" y="1295400"/>
            <a:ext cx="6360795" cy="2338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CCAFS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SLC-</a:t>
            </a:r>
            <a:r>
              <a:rPr sz="1400" b="1" spc="-25" dirty="0">
                <a:latin typeface="Tahoma"/>
                <a:cs typeface="Tahoma"/>
              </a:rPr>
              <a:t>40</a:t>
            </a:r>
            <a:endParaRPr sz="1400" dirty="0">
              <a:latin typeface="Tahoma"/>
              <a:cs typeface="Tahoma"/>
            </a:endParaRPr>
          </a:p>
          <a:p>
            <a:pPr marL="183515" marR="339725" indent="-171450">
              <a:lnSpc>
                <a:spcPct val="110000"/>
              </a:lnSpc>
              <a:spcBef>
                <a:spcPts val="1595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50" dirty="0">
                <a:latin typeface="Tahoma"/>
                <a:cs typeface="Tahoma"/>
              </a:rPr>
              <a:t>Coasts</a:t>
            </a:r>
            <a:r>
              <a:rPr sz="1400" spc="-50" dirty="0">
                <a:latin typeface="Tahoma"/>
                <a:cs typeface="Tahoma"/>
              </a:rPr>
              <a:t>: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help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ensure</a:t>
            </a:r>
            <a:r>
              <a:rPr sz="1400" spc="-10" dirty="0">
                <a:latin typeface="Tahoma"/>
                <a:cs typeface="Tahoma"/>
              </a:rPr>
              <a:t> that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spent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stages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dropped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along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 launch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path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or 	</a:t>
            </a:r>
            <a:r>
              <a:rPr sz="1400" dirty="0">
                <a:latin typeface="Tahoma"/>
                <a:cs typeface="Tahoma"/>
              </a:rPr>
              <a:t>failed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don't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fall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people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property.</a:t>
            </a:r>
            <a:endParaRPr sz="1400" dirty="0">
              <a:latin typeface="Tahoma"/>
              <a:cs typeface="Tahoma"/>
            </a:endParaRPr>
          </a:p>
          <a:p>
            <a:pPr marL="183515" marR="167005" indent="-17145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40" dirty="0">
                <a:latin typeface="Tahoma"/>
                <a:cs typeface="Tahoma"/>
              </a:rPr>
              <a:t>Safety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b="1" spc="-245" dirty="0">
                <a:latin typeface="Tahoma"/>
                <a:cs typeface="Tahoma"/>
              </a:rPr>
              <a:t>/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Security: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needs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be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exclusion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zone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around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 </a:t>
            </a:r>
            <a:r>
              <a:rPr sz="1400" spc="-25" dirty="0">
                <a:latin typeface="Tahoma"/>
                <a:cs typeface="Tahoma"/>
              </a:rPr>
              <a:t>to 	</a:t>
            </a:r>
            <a:r>
              <a:rPr sz="1400" spc="50" dirty="0">
                <a:latin typeface="Tahoma"/>
                <a:cs typeface="Tahoma"/>
              </a:rPr>
              <a:t>keep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unauthorized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people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away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and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keep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people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safe.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100"/>
              </a:lnSpc>
              <a:spcBef>
                <a:spcPts val="994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75" dirty="0">
                <a:latin typeface="Tahoma"/>
                <a:cs typeface="Tahoma"/>
              </a:rPr>
              <a:t>Transportation/Infrastructure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and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Cities</a:t>
            </a:r>
            <a:r>
              <a:rPr sz="1400" spc="-35" dirty="0">
                <a:latin typeface="Tahoma"/>
                <a:cs typeface="Tahoma"/>
              </a:rPr>
              <a:t>: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need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be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away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anything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 	</a:t>
            </a:r>
            <a:r>
              <a:rPr sz="1400" spc="10" dirty="0">
                <a:latin typeface="Tahoma"/>
                <a:cs typeface="Tahoma"/>
              </a:rPr>
              <a:t>failed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launch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can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damage,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but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still close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enough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to roads/rails/docks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to </a:t>
            </a:r>
            <a:r>
              <a:rPr sz="1400" spc="65" dirty="0">
                <a:latin typeface="Tahoma"/>
                <a:cs typeface="Tahoma"/>
              </a:rPr>
              <a:t>be 	</a:t>
            </a:r>
            <a:r>
              <a:rPr sz="1400" dirty="0">
                <a:latin typeface="Tahoma"/>
                <a:cs typeface="Tahoma"/>
              </a:rPr>
              <a:t>able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bring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people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material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support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0" dirty="0">
                <a:latin typeface="Tahoma"/>
                <a:cs typeface="Tahoma"/>
              </a:rPr>
              <a:t> activities.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895" y="3783384"/>
            <a:ext cx="6360796" cy="26426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335"/>
            <a:ext cx="12191999" cy="6836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2933825"/>
            <a:ext cx="4825492" cy="57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pc="-150" dirty="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r>
              <a:rPr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7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Plotly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5918200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30" dirty="0"/>
              <a:t> </a:t>
            </a:r>
            <a:r>
              <a:rPr spc="-145" dirty="0"/>
              <a:t>Success</a:t>
            </a:r>
            <a:r>
              <a:rPr spc="-110" dirty="0"/>
              <a:t> </a:t>
            </a:r>
            <a:r>
              <a:rPr dirty="0"/>
              <a:t>by</a:t>
            </a:r>
            <a:r>
              <a:rPr spc="-140" dirty="0"/>
              <a:t> </a:t>
            </a:r>
            <a:r>
              <a:rPr spc="-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2320" y="1314228"/>
            <a:ext cx="5790565" cy="911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latin typeface="Tahoma"/>
                <a:cs typeface="Tahoma"/>
              </a:rPr>
              <a:t>Success</a:t>
            </a:r>
            <a:r>
              <a:rPr sz="1400" b="1" spc="-65" dirty="0">
                <a:latin typeface="Tahoma"/>
                <a:cs typeface="Tahoma"/>
              </a:rPr>
              <a:t> as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Percent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Total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1595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dirty="0">
                <a:latin typeface="Tahoma"/>
                <a:cs typeface="Tahoma"/>
              </a:rPr>
              <a:t>KSC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LC-</a:t>
            </a:r>
            <a:r>
              <a:rPr sz="1400" b="1" dirty="0">
                <a:latin typeface="Tahoma"/>
                <a:cs typeface="Tahoma"/>
              </a:rPr>
              <a:t>39A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 the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most</a:t>
            </a:r>
            <a:r>
              <a:rPr sz="1400" b="1" spc="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successful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launches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amongst launch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sites 	(</a:t>
            </a:r>
            <a:r>
              <a:rPr sz="1400" b="1" spc="-10" dirty="0">
                <a:latin typeface="Tahoma"/>
                <a:cs typeface="Tahoma"/>
              </a:rPr>
              <a:t>41.2%</a:t>
            </a:r>
            <a:r>
              <a:rPr sz="1400" spc="-10" dirty="0">
                <a:latin typeface="Tahoma"/>
                <a:cs typeface="Tahoma"/>
              </a:rPr>
              <a:t>)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221" y="2932485"/>
            <a:ext cx="6722575" cy="26301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211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6911" y="6477380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6965097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30" dirty="0"/>
              <a:t> </a:t>
            </a:r>
            <a:r>
              <a:rPr spc="-145" dirty="0"/>
              <a:t>Success</a:t>
            </a:r>
            <a:r>
              <a:rPr spc="-114" dirty="0"/>
              <a:t> </a:t>
            </a:r>
            <a:r>
              <a:rPr spc="-125" dirty="0"/>
              <a:t>(KSC</a:t>
            </a:r>
            <a:r>
              <a:rPr spc="-145" dirty="0"/>
              <a:t> </a:t>
            </a:r>
            <a:r>
              <a:rPr spc="-229" dirty="0"/>
              <a:t>LC-</a:t>
            </a:r>
            <a:r>
              <a:rPr spc="-20" dirty="0"/>
              <a:t>29A)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2160" y="1562793"/>
            <a:ext cx="6073775" cy="1038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latin typeface="Tahoma"/>
                <a:cs typeface="Tahoma"/>
              </a:rPr>
              <a:t>Success</a:t>
            </a:r>
            <a:r>
              <a:rPr sz="1400" b="1" spc="-65" dirty="0">
                <a:latin typeface="Tahoma"/>
                <a:cs typeface="Tahoma"/>
              </a:rPr>
              <a:t> as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Percent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Total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1" dirty="0">
                <a:latin typeface="Tahoma"/>
                <a:cs typeface="Tahoma"/>
              </a:rPr>
              <a:t>KSC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LC-</a:t>
            </a:r>
            <a:r>
              <a:rPr sz="1400" b="1" dirty="0">
                <a:latin typeface="Tahoma"/>
                <a:cs typeface="Tahoma"/>
              </a:rPr>
              <a:t>39A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highest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success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rate</a:t>
            </a:r>
            <a:r>
              <a:rPr sz="1400" b="1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amongst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</a:t>
            </a:r>
            <a:r>
              <a:rPr sz="1400" b="1" spc="-40" dirty="0">
                <a:latin typeface="Tahoma"/>
                <a:cs typeface="Tahoma"/>
              </a:rPr>
              <a:t>76.9%</a:t>
            </a:r>
            <a:r>
              <a:rPr sz="1400" spc="-40" dirty="0">
                <a:latin typeface="Tahoma"/>
                <a:cs typeface="Tahoma"/>
              </a:rPr>
              <a:t>)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10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8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3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failed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launches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704" y="3581400"/>
            <a:ext cx="6965096" cy="2667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53200" y="5718175"/>
            <a:ext cx="8877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chemeClr val="bg1"/>
                </a:solidFill>
                <a:latin typeface="Calibri"/>
                <a:cs typeface="Calibri"/>
              </a:rPr>
              <a:t>Class</a:t>
            </a:r>
            <a:r>
              <a:rPr sz="1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chemeClr val="bg1"/>
                </a:solidFill>
                <a:latin typeface="Calibri"/>
                <a:cs typeface="Calibri"/>
              </a:rPr>
              <a:t>0 =</a:t>
            </a:r>
            <a:r>
              <a:rPr sz="1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chemeClr val="bg1"/>
                </a:solidFill>
                <a:latin typeface="Calibri"/>
                <a:cs typeface="Calibri"/>
              </a:rPr>
              <a:t>Fail </a:t>
            </a:r>
            <a:r>
              <a:rPr sz="1000" dirty="0">
                <a:solidFill>
                  <a:schemeClr val="bg1"/>
                </a:solidFill>
                <a:latin typeface="Calibri"/>
                <a:cs typeface="Calibri"/>
              </a:rPr>
              <a:t>Class</a:t>
            </a:r>
            <a:r>
              <a:rPr sz="1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chemeClr val="bg1"/>
                </a:solidFill>
                <a:latin typeface="Calibri"/>
                <a:cs typeface="Calibri"/>
              </a:rPr>
              <a:t>1</a:t>
            </a:r>
            <a:r>
              <a:rPr sz="1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chemeClr val="bg1"/>
                </a:solidFill>
                <a:latin typeface="Calibri"/>
                <a:cs typeface="Calibri"/>
              </a:rPr>
              <a:t>=</a:t>
            </a:r>
            <a:r>
              <a:rPr sz="1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endParaRPr sz="1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396000"/>
            <a:ext cx="6764941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Payload</a:t>
            </a:r>
            <a:r>
              <a:rPr spc="-204" dirty="0"/>
              <a:t> </a:t>
            </a:r>
            <a:r>
              <a:rPr spc="-70" dirty="0"/>
              <a:t>Mass</a:t>
            </a:r>
            <a:r>
              <a:rPr spc="-225" dirty="0"/>
              <a:t> </a:t>
            </a:r>
            <a:r>
              <a:rPr spc="-20" dirty="0"/>
              <a:t>and</a:t>
            </a:r>
            <a:r>
              <a:rPr spc="-204" dirty="0"/>
              <a:t> </a:t>
            </a:r>
            <a:r>
              <a:rPr spc="-100" dirty="0"/>
              <a:t>Success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7080" y="1371600"/>
            <a:ext cx="6289040" cy="1038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latin typeface="Tahoma"/>
                <a:cs typeface="Tahoma"/>
              </a:rPr>
              <a:t>By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Booster</a:t>
            </a:r>
            <a:r>
              <a:rPr sz="1400" b="1" spc="-9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Version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1" spc="-35" dirty="0">
                <a:latin typeface="Tahoma"/>
                <a:cs typeface="Tahoma"/>
              </a:rPr>
              <a:t>Payloads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between</a:t>
            </a:r>
            <a:r>
              <a:rPr sz="1400" b="1" dirty="0">
                <a:latin typeface="Tahoma"/>
                <a:cs typeface="Tahoma"/>
              </a:rPr>
              <a:t> 2,000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kg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5,000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kg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highest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success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rate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10" dirty="0">
                <a:latin typeface="Tahoma"/>
                <a:cs typeface="Tahoma"/>
              </a:rPr>
              <a:t>1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indicating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successful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outcome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and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0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indicating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an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unsuccessful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outcome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03" y="3073099"/>
            <a:ext cx="6606994" cy="28101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94211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21335"/>
            <a:ext cx="12190476" cy="68366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2934000"/>
            <a:ext cx="4114800" cy="57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pc="-140" dirty="0">
                <a:solidFill>
                  <a:srgbClr val="FFFFFF"/>
                </a:solidFill>
                <a:latin typeface="Calibri"/>
                <a:cs typeface="Calibri"/>
              </a:rPr>
              <a:t>Predictive </a:t>
            </a:r>
            <a:r>
              <a:rPr spc="-2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396000"/>
            <a:ext cx="381060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Classification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284477"/>
            <a:ext cx="6684009" cy="17298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Accuracy</a:t>
            </a:r>
            <a:endParaRPr sz="1400" dirty="0">
              <a:latin typeface="Tahoma"/>
              <a:cs typeface="Tahoma"/>
            </a:endParaRPr>
          </a:p>
          <a:p>
            <a:pPr marL="183515" marR="83820" indent="-171450">
              <a:lnSpc>
                <a:spcPct val="110000"/>
              </a:lnSpc>
              <a:spcBef>
                <a:spcPts val="1595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dirty="0">
                <a:latin typeface="Tahoma"/>
                <a:cs typeface="Tahoma"/>
              </a:rPr>
              <a:t>All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 </a:t>
            </a:r>
            <a:r>
              <a:rPr sz="1400" b="1" spc="-10" dirty="0">
                <a:latin typeface="Tahoma"/>
                <a:cs typeface="Tahoma"/>
              </a:rPr>
              <a:t>models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performed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at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about the same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level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same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scores</a:t>
            </a:r>
            <a:r>
              <a:rPr sz="1400" b="1" spc="5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and 	</a:t>
            </a:r>
            <a:r>
              <a:rPr sz="1400" b="1" spc="-55" dirty="0">
                <a:latin typeface="Tahoma"/>
                <a:cs typeface="Tahoma"/>
              </a:rPr>
              <a:t>accuracy</a:t>
            </a:r>
            <a:r>
              <a:rPr sz="1400" spc="-55" dirty="0">
                <a:latin typeface="Tahoma"/>
                <a:cs typeface="Tahoma"/>
              </a:rPr>
              <a:t>.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This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likely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due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small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dataset</a:t>
            </a:r>
            <a:r>
              <a:rPr sz="1400" spc="-50" dirty="0">
                <a:latin typeface="Tahoma"/>
                <a:cs typeface="Tahoma"/>
              </a:rPr>
              <a:t>.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Decision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Tree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model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slightly 	</a:t>
            </a:r>
            <a:r>
              <a:rPr sz="1400" b="1" spc="-25" dirty="0">
                <a:latin typeface="Tahoma"/>
                <a:cs typeface="Tahoma"/>
              </a:rPr>
              <a:t>outperformed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rest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when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looking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at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.best_score_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.best_score_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average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cv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folds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single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combination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parameters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7667" y="3428998"/>
            <a:ext cx="3245074" cy="8763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011" y="4572000"/>
            <a:ext cx="6863196" cy="17298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84635" y="6477380"/>
            <a:ext cx="7747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2160" y="1312545"/>
            <a:ext cx="6378575" cy="4570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Background</a:t>
            </a:r>
            <a:endParaRPr sz="1400" dirty="0">
              <a:latin typeface="Tahoma"/>
              <a:cs typeface="Tahoma"/>
            </a:endParaRPr>
          </a:p>
          <a:p>
            <a:pPr marL="12700" marR="26670">
              <a:lnSpc>
                <a:spcPct val="110000"/>
              </a:lnSpc>
              <a:spcBef>
                <a:spcPts val="1595"/>
              </a:spcBef>
            </a:pPr>
            <a:r>
              <a:rPr sz="1400" dirty="0">
                <a:latin typeface="Tahoma"/>
                <a:cs typeface="Tahoma"/>
              </a:rPr>
              <a:t>SpaceX,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leader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industry,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strives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make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travel </a:t>
            </a:r>
            <a:r>
              <a:rPr sz="1400" spc="-10" dirty="0">
                <a:latin typeface="Tahoma"/>
                <a:cs typeface="Tahoma"/>
              </a:rPr>
              <a:t>affordable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everyone.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Its</a:t>
            </a:r>
            <a:r>
              <a:rPr sz="1400" spc="1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accomplishments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include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sending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spacecraft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the </a:t>
            </a:r>
            <a:r>
              <a:rPr sz="1400" dirty="0">
                <a:latin typeface="Tahoma"/>
                <a:cs typeface="Tahoma"/>
              </a:rPr>
              <a:t>international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station, launching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satellite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constellation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that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provides </a:t>
            </a:r>
            <a:r>
              <a:rPr sz="1400" dirty="0">
                <a:latin typeface="Tahoma"/>
                <a:cs typeface="Tahoma"/>
              </a:rPr>
              <a:t>internet access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sending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manned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missions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space.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SpaceX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100" dirty="0">
                <a:latin typeface="Tahoma"/>
                <a:cs typeface="Tahoma"/>
              </a:rPr>
              <a:t>do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this </a:t>
            </a:r>
            <a:r>
              <a:rPr sz="1400" spc="45" dirty="0">
                <a:latin typeface="Tahoma"/>
                <a:cs typeface="Tahoma"/>
              </a:rPr>
              <a:t>because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rocket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launches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are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relatively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inexpensive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($62 </a:t>
            </a:r>
            <a:r>
              <a:rPr sz="1400" spc="10" dirty="0">
                <a:latin typeface="Tahoma"/>
                <a:cs typeface="Tahoma"/>
              </a:rPr>
              <a:t>million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per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launch) </a:t>
            </a:r>
            <a:r>
              <a:rPr sz="1400" spc="70" dirty="0">
                <a:latin typeface="Tahoma"/>
                <a:cs typeface="Tahoma"/>
              </a:rPr>
              <a:t>due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novel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reuse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first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stage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its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Falcon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9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rocket.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Other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providers,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not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able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reuse 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first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stage,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cost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upwards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$165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million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each. </a:t>
            </a:r>
            <a:r>
              <a:rPr sz="1400" dirty="0">
                <a:latin typeface="Tahoma"/>
                <a:cs typeface="Tahoma"/>
              </a:rPr>
              <a:t>By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determining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if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0" dirty="0">
                <a:latin typeface="Tahoma"/>
                <a:cs typeface="Tahoma"/>
              </a:rPr>
              <a:t> first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stage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will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land,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determine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price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the </a:t>
            </a:r>
            <a:r>
              <a:rPr sz="1400" dirty="0">
                <a:latin typeface="Tahoma"/>
                <a:cs typeface="Tahoma"/>
              </a:rPr>
              <a:t>launch.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To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do</a:t>
            </a:r>
            <a:r>
              <a:rPr sz="1400" spc="-10" dirty="0">
                <a:latin typeface="Tahoma"/>
                <a:cs typeface="Tahoma"/>
              </a:rPr>
              <a:t> this,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 can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public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 and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machine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learning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models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to </a:t>
            </a:r>
            <a:r>
              <a:rPr sz="1400" spc="45" dirty="0">
                <a:latin typeface="Tahoma"/>
                <a:cs typeface="Tahoma"/>
              </a:rPr>
              <a:t>predict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whether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SpaceX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215" dirty="0">
                <a:latin typeface="Tahoma"/>
                <a:cs typeface="Tahoma"/>
              </a:rPr>
              <a:t>–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competing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company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215" dirty="0">
                <a:latin typeface="Tahoma"/>
                <a:cs typeface="Tahoma"/>
              </a:rPr>
              <a:t>–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reuse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first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stage.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Tahoma"/>
                <a:cs typeface="Tahoma"/>
              </a:rPr>
              <a:t>Explore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sz="1400" dirty="0">
                <a:latin typeface="Tahoma"/>
                <a:cs typeface="Tahoma"/>
              </a:rPr>
              <a:t>How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payload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mass,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site,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number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flights,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orbits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affect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first-</a:t>
            </a:r>
            <a:r>
              <a:rPr sz="1400" spc="-10" dirty="0">
                <a:latin typeface="Tahoma"/>
                <a:cs typeface="Tahoma"/>
              </a:rPr>
              <a:t>stage 	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ts val="1675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-10" dirty="0">
                <a:latin typeface="Tahoma"/>
                <a:cs typeface="Tahoma"/>
              </a:rPr>
              <a:t>Rate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landings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over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time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ts val="1675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10" dirty="0">
                <a:latin typeface="Tahoma"/>
                <a:cs typeface="Tahoma"/>
              </a:rPr>
              <a:t>Best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predictive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model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for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successful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(binary</a:t>
            </a:r>
            <a:r>
              <a:rPr sz="1400" spc="-10" dirty="0">
                <a:latin typeface="Tahoma"/>
                <a:cs typeface="Tahoma"/>
              </a:rPr>
              <a:t> classification)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350580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Introduction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396000"/>
            <a:ext cx="5283000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Confusion</a:t>
            </a:r>
            <a:r>
              <a:rPr spc="-235" dirty="0"/>
              <a:t> </a:t>
            </a:r>
            <a:r>
              <a:rPr spc="-50" dirty="0"/>
              <a:t>Matrices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92000" y="1284477"/>
            <a:ext cx="6109180" cy="5286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latin typeface="Tahoma"/>
                <a:cs typeface="Tahoma"/>
              </a:rPr>
              <a:t>Performance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Summary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140" dirty="0">
                <a:latin typeface="Tahoma"/>
                <a:cs typeface="Tahoma"/>
              </a:rPr>
              <a:t>A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confusion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matrix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summarizes the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performance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of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classification</a:t>
            </a:r>
            <a:r>
              <a:rPr sz="1400" spc="-10" dirty="0">
                <a:latin typeface="Tahoma"/>
                <a:cs typeface="Tahoma"/>
              </a:rPr>
              <a:t> algorithm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60" dirty="0">
                <a:latin typeface="Tahoma"/>
                <a:cs typeface="Tahoma"/>
              </a:rPr>
              <a:t>All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confusion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matrices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were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identical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fact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that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there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false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positives</a:t>
            </a:r>
            <a:r>
              <a:rPr sz="1400" spc="-30" dirty="0">
                <a:latin typeface="Tahoma"/>
                <a:cs typeface="Tahoma"/>
              </a:rPr>
              <a:t> (Type </a:t>
            </a:r>
            <a:r>
              <a:rPr sz="1400" dirty="0">
                <a:latin typeface="Tahoma"/>
                <a:cs typeface="Tahoma"/>
              </a:rPr>
              <a:t>1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error)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good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spc="45" dirty="0">
                <a:latin typeface="Tahoma"/>
                <a:cs typeface="Tahoma"/>
              </a:rPr>
              <a:t>Confusion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Matrix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Outputs:</a:t>
            </a:r>
            <a:endParaRPr sz="1400" dirty="0">
              <a:latin typeface="Tahoma"/>
              <a:cs typeface="Tahoma"/>
            </a:endParaRPr>
          </a:p>
          <a:p>
            <a:pPr marL="642620" lvl="1" indent="-17018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642620" algn="l"/>
              </a:tabLst>
            </a:pPr>
            <a:r>
              <a:rPr sz="1100" dirty="0">
                <a:latin typeface="Tahoma"/>
                <a:cs typeface="Tahoma"/>
              </a:rPr>
              <a:t>12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True</a:t>
            </a:r>
            <a:r>
              <a:rPr sz="1100" spc="-10" dirty="0">
                <a:latin typeface="Tahoma"/>
                <a:cs typeface="Tahoma"/>
              </a:rPr>
              <a:t> positive</a:t>
            </a:r>
            <a:endParaRPr sz="1100" dirty="0">
              <a:latin typeface="Tahoma"/>
              <a:cs typeface="Tahoma"/>
            </a:endParaRPr>
          </a:p>
          <a:p>
            <a:pPr marL="642620" lvl="1" indent="-17018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642620" algn="l"/>
              </a:tabLst>
            </a:pPr>
            <a:r>
              <a:rPr sz="1100" dirty="0">
                <a:latin typeface="Tahoma"/>
                <a:cs typeface="Tahoma"/>
              </a:rPr>
              <a:t>3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True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negative</a:t>
            </a:r>
            <a:endParaRPr sz="1100" dirty="0">
              <a:latin typeface="Tahoma"/>
              <a:cs typeface="Tahoma"/>
            </a:endParaRPr>
          </a:p>
          <a:p>
            <a:pPr marL="642620" lvl="1" indent="-170180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Font typeface="Arial MT"/>
              <a:buChar char="•"/>
              <a:tabLst>
                <a:tab pos="642620" algn="l"/>
              </a:tabLst>
            </a:pPr>
            <a:r>
              <a:rPr sz="1100" b="1" dirty="0">
                <a:solidFill>
                  <a:srgbClr val="FF0000"/>
                </a:solidFill>
                <a:latin typeface="Tahoma"/>
                <a:cs typeface="Tahoma"/>
              </a:rPr>
              <a:t>3</a:t>
            </a:r>
            <a:r>
              <a:rPr sz="1100" b="1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b="1" spc="-25" dirty="0">
                <a:solidFill>
                  <a:srgbClr val="FF0000"/>
                </a:solidFill>
                <a:latin typeface="Tahoma"/>
                <a:cs typeface="Tahoma"/>
              </a:rPr>
              <a:t>False</a:t>
            </a:r>
            <a:r>
              <a:rPr sz="1100" b="1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FF0000"/>
                </a:solidFill>
                <a:latin typeface="Tahoma"/>
                <a:cs typeface="Tahoma"/>
              </a:rPr>
              <a:t>positive</a:t>
            </a:r>
            <a:endParaRPr sz="1100" dirty="0">
              <a:latin typeface="Tahoma"/>
              <a:cs typeface="Tahoma"/>
            </a:endParaRPr>
          </a:p>
          <a:p>
            <a:pPr marL="642620" lvl="1" indent="-17018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642620" algn="l"/>
              </a:tabLst>
            </a:pPr>
            <a:r>
              <a:rPr sz="1100" dirty="0">
                <a:latin typeface="Tahoma"/>
                <a:cs typeface="Tahoma"/>
              </a:rPr>
              <a:t>0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False</a:t>
            </a:r>
            <a:r>
              <a:rPr sz="1100" spc="-10" dirty="0">
                <a:latin typeface="Tahoma"/>
                <a:cs typeface="Tahoma"/>
              </a:rPr>
              <a:t> Negative</a:t>
            </a:r>
            <a:endParaRPr sz="11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5" dirty="0">
                <a:latin typeface="Tahoma"/>
                <a:cs typeface="Tahoma"/>
              </a:rPr>
              <a:t>Precision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=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TP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/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(TP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+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FP)</a:t>
            </a:r>
            <a:endParaRPr sz="1400" dirty="0">
              <a:latin typeface="Tahoma"/>
              <a:cs typeface="Tahoma"/>
            </a:endParaRPr>
          </a:p>
          <a:p>
            <a:pPr marL="641985" lvl="1" indent="-16954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41985" algn="l"/>
              </a:tabLst>
            </a:pPr>
            <a:r>
              <a:rPr sz="1100" dirty="0">
                <a:latin typeface="Tahoma"/>
                <a:cs typeface="Tahoma"/>
              </a:rPr>
              <a:t>12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/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15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.80</a:t>
            </a:r>
            <a:endParaRPr sz="11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5" dirty="0">
                <a:latin typeface="Tahoma"/>
                <a:cs typeface="Tahoma"/>
              </a:rPr>
              <a:t>Recall</a:t>
            </a:r>
            <a:r>
              <a:rPr sz="1400" b="1" spc="-10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=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TP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/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(TP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+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FN)</a:t>
            </a:r>
            <a:endParaRPr sz="1400" dirty="0">
              <a:latin typeface="Tahoma"/>
              <a:cs typeface="Tahoma"/>
            </a:endParaRPr>
          </a:p>
          <a:p>
            <a:pPr marL="642620" lvl="1" indent="-17018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642620" algn="l"/>
              </a:tabLst>
            </a:pPr>
            <a:r>
              <a:rPr sz="1100" dirty="0">
                <a:latin typeface="Tahoma"/>
                <a:cs typeface="Tahoma"/>
              </a:rPr>
              <a:t>12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/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12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=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1</a:t>
            </a:r>
            <a:endParaRPr sz="11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dirty="0">
                <a:latin typeface="Tahoma"/>
                <a:cs typeface="Tahoma"/>
              </a:rPr>
              <a:t>F1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Score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=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2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150" dirty="0">
                <a:latin typeface="Tahoma"/>
                <a:cs typeface="Tahoma"/>
              </a:rPr>
              <a:t>*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(Precision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150" dirty="0">
                <a:latin typeface="Tahoma"/>
                <a:cs typeface="Tahoma"/>
              </a:rPr>
              <a:t>*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Recall)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/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(Precision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+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Recall)</a:t>
            </a:r>
            <a:endParaRPr sz="1400" dirty="0">
              <a:latin typeface="Tahoma"/>
              <a:cs typeface="Tahoma"/>
            </a:endParaRPr>
          </a:p>
          <a:p>
            <a:pPr marL="642620" lvl="1" indent="-17018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42620" algn="l"/>
              </a:tabLst>
            </a:pPr>
            <a:r>
              <a:rPr sz="1100" dirty="0">
                <a:latin typeface="Tahoma"/>
                <a:cs typeface="Tahoma"/>
              </a:rPr>
              <a:t>2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120" dirty="0">
                <a:latin typeface="Tahoma"/>
                <a:cs typeface="Tahoma"/>
              </a:rPr>
              <a:t>*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(.8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14" dirty="0">
                <a:latin typeface="Tahoma"/>
                <a:cs typeface="Tahoma"/>
              </a:rPr>
              <a:t>*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1)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/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(.8</a:t>
            </a:r>
            <a:r>
              <a:rPr sz="1100" spc="-80" dirty="0">
                <a:latin typeface="Tahoma"/>
                <a:cs typeface="Tahoma"/>
              </a:rPr>
              <a:t> +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1)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=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.89</a:t>
            </a:r>
            <a:endParaRPr sz="11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Accuracy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=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(TP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+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TN)</a:t>
            </a:r>
            <a:r>
              <a:rPr sz="1400" spc="290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/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(TP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+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TN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+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FP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+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FN)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90" dirty="0">
                <a:latin typeface="Tahoma"/>
                <a:cs typeface="Tahoma"/>
              </a:rPr>
              <a:t>=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.833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1425" y="3276600"/>
            <a:ext cx="2589150" cy="218858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396000"/>
            <a:ext cx="3073200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Conclusion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C6E4EBFC-6D6D-21D7-9AF4-972E99ED9E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C4F4C5AB-A704-DFEE-6D02-4BF1EB6ACC95}"/>
              </a:ext>
            </a:extLst>
          </p:cNvPr>
          <p:cNvSpPr txBox="1"/>
          <p:nvPr/>
        </p:nvSpPr>
        <p:spPr>
          <a:xfrm>
            <a:off x="863844" y="1421348"/>
            <a:ext cx="6301105" cy="44619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Tahoma"/>
                <a:cs typeface="Tahoma"/>
              </a:rPr>
              <a:t>Research</a:t>
            </a:r>
            <a:endParaRPr sz="1600" b="1" dirty="0">
              <a:latin typeface="Tahoma"/>
              <a:cs typeface="Tahoma"/>
            </a:endParaRPr>
          </a:p>
          <a:p>
            <a:pPr marL="183515" marR="180975" indent="-171450">
              <a:lnSpc>
                <a:spcPct val="110000"/>
              </a:lnSpc>
              <a:spcBef>
                <a:spcPts val="1595"/>
              </a:spcBef>
              <a:buFont typeface="Arial MT"/>
              <a:buChar char="•"/>
              <a:tabLst>
                <a:tab pos="184785" algn="l"/>
              </a:tabLst>
            </a:pPr>
            <a:r>
              <a:rPr sz="1600" b="1" dirty="0">
                <a:latin typeface="Tahoma"/>
                <a:cs typeface="Tahoma"/>
              </a:rPr>
              <a:t>Model</a:t>
            </a:r>
            <a:r>
              <a:rPr sz="1600" b="1" spc="25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Performance</a:t>
            </a:r>
            <a:r>
              <a:rPr sz="1600" spc="-50" dirty="0">
                <a:latin typeface="Tahoma"/>
                <a:cs typeface="Tahoma"/>
              </a:rPr>
              <a:t>: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55" dirty="0">
                <a:latin typeface="Tahoma"/>
                <a:cs typeface="Tahoma"/>
              </a:rPr>
              <a:t>models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performed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similarly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on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test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set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with 	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45" dirty="0">
                <a:latin typeface="Tahoma"/>
                <a:cs typeface="Tahoma"/>
              </a:rPr>
              <a:t>decision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tree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65" dirty="0">
                <a:latin typeface="Tahoma"/>
                <a:cs typeface="Tahoma"/>
              </a:rPr>
              <a:t>model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slightly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outperforming</a:t>
            </a:r>
            <a:endParaRPr sz="1600" dirty="0">
              <a:latin typeface="Tahoma"/>
              <a:cs typeface="Tahoma"/>
            </a:endParaRPr>
          </a:p>
          <a:p>
            <a:pPr marL="183515" marR="212725" indent="-17145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4785" algn="l"/>
              </a:tabLst>
            </a:pPr>
            <a:r>
              <a:rPr sz="1600" b="1" spc="-40" dirty="0">
                <a:latin typeface="Tahoma"/>
                <a:cs typeface="Tahoma"/>
              </a:rPr>
              <a:t>Equator</a:t>
            </a:r>
            <a:r>
              <a:rPr sz="1600" spc="-40" dirty="0">
                <a:latin typeface="Tahoma"/>
                <a:cs typeface="Tahoma"/>
              </a:rPr>
              <a:t>: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55" dirty="0">
                <a:latin typeface="Tahoma"/>
                <a:cs typeface="Tahoma"/>
              </a:rPr>
              <a:t>Most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of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launch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sites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are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near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equator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for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</a:t>
            </a:r>
            <a:r>
              <a:rPr sz="1600" spc="-10" dirty="0">
                <a:latin typeface="Tahoma"/>
                <a:cs typeface="Tahoma"/>
              </a:rPr>
              <a:t> additional 	</a:t>
            </a:r>
            <a:r>
              <a:rPr sz="1600" dirty="0">
                <a:latin typeface="Tahoma"/>
                <a:cs typeface="Tahoma"/>
              </a:rPr>
              <a:t>natural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50" dirty="0">
                <a:latin typeface="Tahoma"/>
                <a:cs typeface="Tahoma"/>
              </a:rPr>
              <a:t>boost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-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70" dirty="0">
                <a:latin typeface="Tahoma"/>
                <a:cs typeface="Tahoma"/>
              </a:rPr>
              <a:t>due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to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rotational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65" dirty="0">
                <a:latin typeface="Tahoma"/>
                <a:cs typeface="Tahoma"/>
              </a:rPr>
              <a:t>speed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of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earth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-75" dirty="0">
                <a:latin typeface="Tahoma"/>
                <a:cs typeface="Tahoma"/>
              </a:rPr>
              <a:t>-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which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helps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save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the 	</a:t>
            </a:r>
            <a:r>
              <a:rPr sz="1600" dirty="0">
                <a:latin typeface="Tahoma"/>
                <a:cs typeface="Tahoma"/>
              </a:rPr>
              <a:t>cost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of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putting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in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extra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fuel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and </a:t>
            </a:r>
            <a:r>
              <a:rPr sz="1600" spc="-10" dirty="0">
                <a:latin typeface="Tahoma"/>
                <a:cs typeface="Tahoma"/>
              </a:rPr>
              <a:t>boosters</a:t>
            </a:r>
            <a:endParaRPr sz="16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600" b="1" spc="-40" dirty="0">
                <a:latin typeface="Tahoma"/>
                <a:cs typeface="Tahoma"/>
              </a:rPr>
              <a:t>Coast</a:t>
            </a:r>
            <a:r>
              <a:rPr sz="1600" spc="-40" dirty="0">
                <a:latin typeface="Tahoma"/>
                <a:cs typeface="Tahoma"/>
              </a:rPr>
              <a:t>: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All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launch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sites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are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close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to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coast</a:t>
            </a:r>
            <a:endParaRPr sz="16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4150" algn="l"/>
              </a:tabLst>
            </a:pPr>
            <a:r>
              <a:rPr sz="1600" b="1" spc="-55" dirty="0">
                <a:latin typeface="Tahoma"/>
                <a:cs typeface="Tahoma"/>
              </a:rPr>
              <a:t>Launch</a:t>
            </a:r>
            <a:r>
              <a:rPr sz="1600" b="1" spc="-45" dirty="0">
                <a:latin typeface="Tahoma"/>
                <a:cs typeface="Tahoma"/>
              </a:rPr>
              <a:t> </a:t>
            </a:r>
            <a:r>
              <a:rPr sz="1600" b="1" spc="-55" dirty="0">
                <a:latin typeface="Tahoma"/>
                <a:cs typeface="Tahoma"/>
              </a:rPr>
              <a:t>Success</a:t>
            </a:r>
            <a:r>
              <a:rPr sz="1600" spc="-55" dirty="0">
                <a:latin typeface="Tahoma"/>
                <a:cs typeface="Tahoma"/>
              </a:rPr>
              <a:t>: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Increases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over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time</a:t>
            </a:r>
            <a:endParaRPr sz="1600" dirty="0">
              <a:latin typeface="Tahoma"/>
              <a:cs typeface="Tahoma"/>
            </a:endParaRPr>
          </a:p>
          <a:p>
            <a:pPr marL="183515" marR="69850" indent="-17145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4785" algn="l"/>
              </a:tabLst>
            </a:pPr>
            <a:r>
              <a:rPr sz="1600" b="1" dirty="0">
                <a:latin typeface="Tahoma"/>
                <a:cs typeface="Tahoma"/>
              </a:rPr>
              <a:t>KSC </a:t>
            </a:r>
            <a:r>
              <a:rPr sz="1600" b="1" spc="-80" dirty="0">
                <a:latin typeface="Tahoma"/>
                <a:cs typeface="Tahoma"/>
              </a:rPr>
              <a:t>LC-</a:t>
            </a:r>
            <a:r>
              <a:rPr sz="1600" b="1" dirty="0">
                <a:latin typeface="Tahoma"/>
                <a:cs typeface="Tahoma"/>
              </a:rPr>
              <a:t>39A</a:t>
            </a:r>
            <a:r>
              <a:rPr sz="1600" dirty="0">
                <a:latin typeface="Tahoma"/>
                <a:cs typeface="Tahoma"/>
              </a:rPr>
              <a:t>: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Has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highest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success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rate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55" dirty="0">
                <a:latin typeface="Tahoma"/>
                <a:cs typeface="Tahoma"/>
              </a:rPr>
              <a:t>among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launch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sites.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Has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100% 	</a:t>
            </a:r>
            <a:r>
              <a:rPr sz="1600" dirty="0">
                <a:latin typeface="Tahoma"/>
                <a:cs typeface="Tahoma"/>
              </a:rPr>
              <a:t>success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rate for launches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less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than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5,500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kg</a:t>
            </a:r>
            <a:endParaRPr sz="16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600" b="1" spc="-25" dirty="0">
                <a:latin typeface="Tahoma"/>
                <a:cs typeface="Tahoma"/>
              </a:rPr>
              <a:t>Orbits</a:t>
            </a:r>
            <a:r>
              <a:rPr sz="1600" spc="-25" dirty="0">
                <a:latin typeface="Tahoma"/>
                <a:cs typeface="Tahoma"/>
              </a:rPr>
              <a:t>: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ES-</a:t>
            </a:r>
            <a:r>
              <a:rPr sz="1600" dirty="0">
                <a:latin typeface="Tahoma"/>
                <a:cs typeface="Tahoma"/>
              </a:rPr>
              <a:t>L1,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GEO,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HEO,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and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70" dirty="0">
                <a:latin typeface="Tahoma"/>
                <a:cs typeface="Tahoma"/>
              </a:rPr>
              <a:t>SSO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have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100%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success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rate</a:t>
            </a:r>
            <a:endParaRPr sz="16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1010"/>
              </a:spcBef>
              <a:buFont typeface="Arial MT"/>
              <a:buChar char="•"/>
              <a:tabLst>
                <a:tab pos="184785" algn="l"/>
              </a:tabLst>
            </a:pPr>
            <a:r>
              <a:rPr sz="1600" b="1" spc="-30" dirty="0">
                <a:latin typeface="Tahoma"/>
                <a:cs typeface="Tahoma"/>
              </a:rPr>
              <a:t>Payload</a:t>
            </a:r>
            <a:r>
              <a:rPr sz="1600" b="1" spc="20" dirty="0">
                <a:latin typeface="Tahoma"/>
                <a:cs typeface="Tahoma"/>
              </a:rPr>
              <a:t> </a:t>
            </a:r>
            <a:r>
              <a:rPr sz="1600" b="1" spc="-50" dirty="0">
                <a:latin typeface="Tahoma"/>
                <a:cs typeface="Tahoma"/>
              </a:rPr>
              <a:t>Mass</a:t>
            </a:r>
            <a:r>
              <a:rPr sz="1600" spc="-50" dirty="0">
                <a:latin typeface="Tahoma"/>
                <a:cs typeface="Tahoma"/>
              </a:rPr>
              <a:t>: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Across all</a:t>
            </a:r>
            <a:r>
              <a:rPr sz="1600" spc="3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launch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sites,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higher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payload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mass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(kg),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the 	</a:t>
            </a:r>
            <a:r>
              <a:rPr sz="1600" dirty="0">
                <a:latin typeface="Tahoma"/>
                <a:cs typeface="Tahoma"/>
              </a:rPr>
              <a:t>higher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the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success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rate</a:t>
            </a:r>
            <a:endParaRPr sz="1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B250A-E423-678E-6BCF-857A5C7B3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51EAA93-43E2-0F21-B16D-FAC5502B6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3018000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Conclusion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9312B85-C768-97D6-D84F-5A10025A52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9526" y="1447800"/>
            <a:ext cx="6652548" cy="37396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en-IN" sz="1800" b="1" spc="-40" dirty="0"/>
              <a:t>T</a:t>
            </a:r>
            <a:r>
              <a:rPr sz="1800" b="1" spc="-40" dirty="0" err="1"/>
              <a:t>hings</a:t>
            </a:r>
            <a:r>
              <a:rPr sz="1800" b="1" spc="-75" dirty="0"/>
              <a:t> </a:t>
            </a:r>
            <a:r>
              <a:rPr sz="1800" b="1" spc="-20" dirty="0"/>
              <a:t>to</a:t>
            </a:r>
            <a:r>
              <a:rPr sz="1800" b="1" spc="-50" dirty="0"/>
              <a:t> </a:t>
            </a:r>
            <a:r>
              <a:rPr sz="1800" b="1" spc="-10" dirty="0"/>
              <a:t>Consider</a:t>
            </a:r>
          </a:p>
          <a:p>
            <a:pPr marL="183515" marR="5080" indent="-171450">
              <a:lnSpc>
                <a:spcPct val="110000"/>
              </a:lnSpc>
              <a:spcBef>
                <a:spcPts val="1595"/>
              </a:spcBef>
              <a:buFont typeface="Arial MT"/>
              <a:buChar char="•"/>
              <a:tabLst>
                <a:tab pos="184785" algn="l"/>
              </a:tabLst>
            </a:pPr>
            <a:r>
              <a:rPr sz="1800" spc="-55" dirty="0"/>
              <a:t>Dataset</a:t>
            </a:r>
            <a:r>
              <a:rPr sz="1800" b="0" spc="-55" dirty="0">
                <a:latin typeface="Tahoma"/>
                <a:cs typeface="Tahoma"/>
              </a:rPr>
              <a:t>: </a:t>
            </a:r>
            <a:r>
              <a:rPr sz="1800" b="0" spc="140" dirty="0">
                <a:latin typeface="Tahoma"/>
                <a:cs typeface="Tahoma"/>
              </a:rPr>
              <a:t>A</a:t>
            </a:r>
            <a:r>
              <a:rPr sz="1800" b="0" spc="-5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larger</a:t>
            </a:r>
            <a:r>
              <a:rPr sz="1800" b="0" spc="-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dataset</a:t>
            </a:r>
            <a:r>
              <a:rPr sz="1800" b="0" spc="-3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will</a:t>
            </a:r>
            <a:r>
              <a:rPr sz="1800" b="0" spc="15" dirty="0">
                <a:latin typeface="Tahoma"/>
                <a:cs typeface="Tahoma"/>
              </a:rPr>
              <a:t> </a:t>
            </a:r>
            <a:r>
              <a:rPr sz="1800" b="0" spc="55" dirty="0">
                <a:latin typeface="Tahoma"/>
                <a:cs typeface="Tahoma"/>
              </a:rPr>
              <a:t>help</a:t>
            </a:r>
            <a:r>
              <a:rPr sz="1800" b="0" spc="-20" dirty="0">
                <a:latin typeface="Tahoma"/>
                <a:cs typeface="Tahoma"/>
              </a:rPr>
              <a:t> </a:t>
            </a:r>
            <a:r>
              <a:rPr sz="1800" b="0" spc="60" dirty="0">
                <a:latin typeface="Tahoma"/>
                <a:cs typeface="Tahoma"/>
              </a:rPr>
              <a:t>build</a:t>
            </a:r>
            <a:r>
              <a:rPr sz="1800" b="0" spc="-30" dirty="0">
                <a:latin typeface="Tahoma"/>
                <a:cs typeface="Tahoma"/>
              </a:rPr>
              <a:t> </a:t>
            </a:r>
            <a:r>
              <a:rPr sz="1800" b="0" spc="60" dirty="0">
                <a:latin typeface="Tahoma"/>
                <a:cs typeface="Tahoma"/>
              </a:rPr>
              <a:t>on</a:t>
            </a:r>
            <a:r>
              <a:rPr sz="1800" b="0" spc="-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the</a:t>
            </a:r>
            <a:r>
              <a:rPr sz="1800" b="0" spc="-2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predictive</a:t>
            </a:r>
            <a:r>
              <a:rPr sz="1800" b="0" spc="-5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analytics</a:t>
            </a:r>
            <a:r>
              <a:rPr sz="1800" b="0" spc="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results</a:t>
            </a:r>
            <a:r>
              <a:rPr sz="1800" b="0" spc="-20" dirty="0">
                <a:latin typeface="Tahoma"/>
                <a:cs typeface="Tahoma"/>
              </a:rPr>
              <a:t> </a:t>
            </a:r>
            <a:r>
              <a:rPr sz="1800" b="0" spc="-25" dirty="0">
                <a:latin typeface="Tahoma"/>
                <a:cs typeface="Tahoma"/>
              </a:rPr>
              <a:t>to 	</a:t>
            </a:r>
            <a:r>
              <a:rPr sz="1800" b="0" spc="55" dirty="0">
                <a:latin typeface="Tahoma"/>
                <a:cs typeface="Tahoma"/>
              </a:rPr>
              <a:t>help</a:t>
            </a:r>
            <a:r>
              <a:rPr sz="1800" b="0" spc="-40" dirty="0">
                <a:latin typeface="Tahoma"/>
                <a:cs typeface="Tahoma"/>
              </a:rPr>
              <a:t> </a:t>
            </a:r>
            <a:r>
              <a:rPr sz="1800" b="0" spc="20" dirty="0">
                <a:latin typeface="Tahoma"/>
                <a:cs typeface="Tahoma"/>
              </a:rPr>
              <a:t>understand</a:t>
            </a:r>
            <a:r>
              <a:rPr sz="1800" b="0" spc="-90" dirty="0">
                <a:latin typeface="Tahoma"/>
                <a:cs typeface="Tahoma"/>
              </a:rPr>
              <a:t> </a:t>
            </a:r>
            <a:r>
              <a:rPr sz="1800" b="0" spc="20" dirty="0">
                <a:latin typeface="Tahoma"/>
                <a:cs typeface="Tahoma"/>
              </a:rPr>
              <a:t>if</a:t>
            </a:r>
            <a:r>
              <a:rPr sz="1800" b="0" spc="15" dirty="0">
                <a:latin typeface="Tahoma"/>
                <a:cs typeface="Tahoma"/>
              </a:rPr>
              <a:t> </a:t>
            </a:r>
            <a:r>
              <a:rPr sz="1800" b="0" spc="20" dirty="0">
                <a:latin typeface="Tahoma"/>
                <a:cs typeface="Tahoma"/>
              </a:rPr>
              <a:t>the</a:t>
            </a:r>
            <a:r>
              <a:rPr sz="1800" b="0" spc="-50" dirty="0">
                <a:latin typeface="Tahoma"/>
                <a:cs typeface="Tahoma"/>
              </a:rPr>
              <a:t> </a:t>
            </a:r>
            <a:r>
              <a:rPr sz="1800" b="0" spc="20" dirty="0">
                <a:latin typeface="Tahoma"/>
                <a:cs typeface="Tahoma"/>
              </a:rPr>
              <a:t>findings</a:t>
            </a:r>
            <a:r>
              <a:rPr sz="1800" b="0" spc="-65" dirty="0">
                <a:latin typeface="Tahoma"/>
                <a:cs typeface="Tahoma"/>
              </a:rPr>
              <a:t> </a:t>
            </a:r>
            <a:r>
              <a:rPr sz="1800" b="0" spc="20" dirty="0">
                <a:latin typeface="Tahoma"/>
                <a:cs typeface="Tahoma"/>
              </a:rPr>
              <a:t>can</a:t>
            </a:r>
            <a:r>
              <a:rPr sz="1800" b="0" spc="-35" dirty="0">
                <a:latin typeface="Tahoma"/>
                <a:cs typeface="Tahoma"/>
              </a:rPr>
              <a:t> </a:t>
            </a:r>
            <a:r>
              <a:rPr sz="1800" b="0" spc="90" dirty="0">
                <a:latin typeface="Tahoma"/>
                <a:cs typeface="Tahoma"/>
              </a:rPr>
              <a:t>be</a:t>
            </a:r>
            <a:r>
              <a:rPr sz="1800" b="0" spc="-45" dirty="0">
                <a:latin typeface="Tahoma"/>
                <a:cs typeface="Tahoma"/>
              </a:rPr>
              <a:t> </a:t>
            </a:r>
            <a:r>
              <a:rPr sz="1800" b="0" spc="20" dirty="0">
                <a:latin typeface="Tahoma"/>
                <a:cs typeface="Tahoma"/>
              </a:rPr>
              <a:t>generalizable</a:t>
            </a:r>
            <a:r>
              <a:rPr sz="1800" b="0" spc="-75" dirty="0">
                <a:latin typeface="Tahoma"/>
                <a:cs typeface="Tahoma"/>
              </a:rPr>
              <a:t> </a:t>
            </a:r>
            <a:r>
              <a:rPr sz="1800" b="0" spc="20" dirty="0">
                <a:latin typeface="Tahoma"/>
                <a:cs typeface="Tahoma"/>
              </a:rPr>
              <a:t>to</a:t>
            </a:r>
            <a:r>
              <a:rPr sz="1800" b="0" spc="-40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a</a:t>
            </a:r>
            <a:r>
              <a:rPr sz="1800" b="0" spc="-45" dirty="0">
                <a:latin typeface="Tahoma"/>
                <a:cs typeface="Tahoma"/>
              </a:rPr>
              <a:t> </a:t>
            </a:r>
            <a:r>
              <a:rPr sz="1800" b="0" spc="20" dirty="0">
                <a:latin typeface="Tahoma"/>
                <a:cs typeface="Tahoma"/>
              </a:rPr>
              <a:t>larger</a:t>
            </a:r>
            <a:r>
              <a:rPr sz="1800" b="0" spc="-35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data</a:t>
            </a:r>
            <a:r>
              <a:rPr sz="1800" b="0" spc="-55" dirty="0">
                <a:latin typeface="Tahoma"/>
                <a:cs typeface="Tahoma"/>
              </a:rPr>
              <a:t> </a:t>
            </a:r>
            <a:r>
              <a:rPr sz="1800" b="0" spc="-25" dirty="0">
                <a:latin typeface="Tahoma"/>
                <a:cs typeface="Tahoma"/>
              </a:rPr>
              <a:t>set</a:t>
            </a:r>
          </a:p>
          <a:p>
            <a:pPr marL="183515" marR="41910" indent="-17145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4785" algn="l"/>
              </a:tabLst>
            </a:pPr>
            <a:r>
              <a:rPr sz="1800" spc="-60" dirty="0"/>
              <a:t>Feature</a:t>
            </a:r>
            <a:r>
              <a:rPr sz="1800" spc="-15" dirty="0"/>
              <a:t> </a:t>
            </a:r>
            <a:r>
              <a:rPr sz="1800" spc="-30" dirty="0"/>
              <a:t>Analysis</a:t>
            </a:r>
            <a:r>
              <a:rPr sz="1800" spc="-5" dirty="0"/>
              <a:t> </a:t>
            </a:r>
            <a:r>
              <a:rPr sz="1800" spc="-245" dirty="0"/>
              <a:t>/</a:t>
            </a:r>
            <a:r>
              <a:rPr sz="1800" spc="-5" dirty="0"/>
              <a:t> </a:t>
            </a:r>
            <a:r>
              <a:rPr sz="1800" spc="-20" dirty="0"/>
              <a:t>PCA</a:t>
            </a:r>
            <a:r>
              <a:rPr sz="1800" b="0" spc="-20" dirty="0">
                <a:latin typeface="Tahoma"/>
                <a:cs typeface="Tahoma"/>
              </a:rPr>
              <a:t>:</a:t>
            </a:r>
            <a:r>
              <a:rPr sz="1800" b="0" spc="-30" dirty="0">
                <a:latin typeface="Tahoma"/>
                <a:cs typeface="Tahoma"/>
              </a:rPr>
              <a:t> </a:t>
            </a:r>
            <a:r>
              <a:rPr sz="1800" b="0" spc="50" dirty="0">
                <a:latin typeface="Tahoma"/>
                <a:cs typeface="Tahoma"/>
              </a:rPr>
              <a:t>Additional</a:t>
            </a:r>
            <a:r>
              <a:rPr sz="1800" b="0" spc="-5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feature</a:t>
            </a:r>
            <a:r>
              <a:rPr sz="1800" b="0" spc="-4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analysis</a:t>
            </a:r>
            <a:r>
              <a:rPr sz="1800" b="0" spc="1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or</a:t>
            </a:r>
            <a:r>
              <a:rPr sz="1800" b="0" spc="-2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principal</a:t>
            </a:r>
            <a:r>
              <a:rPr sz="1800" b="0" spc="-40" dirty="0">
                <a:latin typeface="Tahoma"/>
                <a:cs typeface="Tahoma"/>
              </a:rPr>
              <a:t> </a:t>
            </a:r>
            <a:r>
              <a:rPr sz="1800" b="0" spc="40" dirty="0">
                <a:latin typeface="Tahoma"/>
                <a:cs typeface="Tahoma"/>
              </a:rPr>
              <a:t>component 	</a:t>
            </a:r>
            <a:r>
              <a:rPr sz="1800" b="0" dirty="0">
                <a:latin typeface="Tahoma"/>
                <a:cs typeface="Tahoma"/>
              </a:rPr>
              <a:t>analysis</a:t>
            </a:r>
            <a:r>
              <a:rPr sz="1800" b="0" spc="1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should</a:t>
            </a:r>
            <a:r>
              <a:rPr sz="1800" b="0" spc="-30" dirty="0">
                <a:latin typeface="Tahoma"/>
                <a:cs typeface="Tahoma"/>
              </a:rPr>
              <a:t> </a:t>
            </a:r>
            <a:r>
              <a:rPr sz="1800" b="0" spc="85" dirty="0">
                <a:latin typeface="Tahoma"/>
                <a:cs typeface="Tahoma"/>
              </a:rPr>
              <a:t>be</a:t>
            </a:r>
            <a:r>
              <a:rPr sz="1800" b="0" spc="-25" dirty="0">
                <a:latin typeface="Tahoma"/>
                <a:cs typeface="Tahoma"/>
              </a:rPr>
              <a:t> </a:t>
            </a:r>
            <a:r>
              <a:rPr sz="1800" b="0" spc="55" dirty="0">
                <a:latin typeface="Tahoma"/>
                <a:cs typeface="Tahoma"/>
              </a:rPr>
              <a:t>conducted</a:t>
            </a:r>
            <a:r>
              <a:rPr sz="1800" b="0" spc="-6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to</a:t>
            </a:r>
            <a:r>
              <a:rPr sz="1800" b="0" spc="-1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see</a:t>
            </a:r>
            <a:r>
              <a:rPr sz="1800" b="0" spc="-2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if</a:t>
            </a:r>
            <a:r>
              <a:rPr sz="1800" b="0" spc="4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it</a:t>
            </a:r>
            <a:r>
              <a:rPr sz="1800" b="0" spc="-1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can</a:t>
            </a:r>
            <a:r>
              <a:rPr sz="1800" b="0" spc="-20" dirty="0">
                <a:latin typeface="Tahoma"/>
                <a:cs typeface="Tahoma"/>
              </a:rPr>
              <a:t> </a:t>
            </a:r>
            <a:r>
              <a:rPr sz="1800" b="0" spc="55" dirty="0">
                <a:latin typeface="Tahoma"/>
                <a:cs typeface="Tahoma"/>
              </a:rPr>
              <a:t>help</a:t>
            </a:r>
            <a:r>
              <a:rPr sz="1800" b="0" spc="-1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improve</a:t>
            </a:r>
            <a:r>
              <a:rPr sz="1800" b="0" spc="-5" dirty="0">
                <a:latin typeface="Tahoma"/>
                <a:cs typeface="Tahoma"/>
              </a:rPr>
              <a:t> </a:t>
            </a:r>
            <a:r>
              <a:rPr sz="1800" b="0" spc="-10" dirty="0">
                <a:latin typeface="Tahoma"/>
                <a:cs typeface="Tahoma"/>
              </a:rPr>
              <a:t>accuracy</a:t>
            </a: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800" spc="-30" dirty="0"/>
              <a:t>XGBoost</a:t>
            </a:r>
            <a:r>
              <a:rPr sz="1800" b="0" spc="-30" dirty="0">
                <a:latin typeface="Tahoma"/>
                <a:cs typeface="Tahoma"/>
              </a:rPr>
              <a:t>:</a:t>
            </a:r>
            <a:r>
              <a:rPr sz="1800" b="0" spc="-35" dirty="0">
                <a:latin typeface="Tahoma"/>
                <a:cs typeface="Tahoma"/>
              </a:rPr>
              <a:t> </a:t>
            </a:r>
            <a:r>
              <a:rPr sz="1800" b="0" spc="-95" dirty="0">
                <a:latin typeface="Tahoma"/>
                <a:cs typeface="Tahoma"/>
              </a:rPr>
              <a:t>Is</a:t>
            </a:r>
            <a:r>
              <a:rPr sz="1800" b="0" spc="-1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a</a:t>
            </a:r>
            <a:r>
              <a:rPr sz="1800" b="0" spc="-1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powerful</a:t>
            </a:r>
            <a:r>
              <a:rPr sz="1800" b="0" spc="-40" dirty="0">
                <a:latin typeface="Tahoma"/>
                <a:cs typeface="Tahoma"/>
              </a:rPr>
              <a:t> </a:t>
            </a:r>
            <a:r>
              <a:rPr sz="1800" b="0" spc="65" dirty="0">
                <a:latin typeface="Tahoma"/>
                <a:cs typeface="Tahoma"/>
              </a:rPr>
              <a:t>model</a:t>
            </a:r>
            <a:r>
              <a:rPr sz="1800" b="0" spc="-3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which</a:t>
            </a:r>
            <a:r>
              <a:rPr sz="1800" b="0" spc="-1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was not</a:t>
            </a:r>
            <a:r>
              <a:rPr sz="1800" b="0" spc="-30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utilized</a:t>
            </a:r>
            <a:r>
              <a:rPr sz="1800" b="0" spc="-4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in</a:t>
            </a:r>
            <a:r>
              <a:rPr sz="1800" b="0" spc="-15" dirty="0">
                <a:latin typeface="Tahoma"/>
                <a:cs typeface="Tahoma"/>
              </a:rPr>
              <a:t> </a:t>
            </a:r>
            <a:r>
              <a:rPr sz="1800" b="0" dirty="0">
                <a:latin typeface="Tahoma"/>
                <a:cs typeface="Tahoma"/>
              </a:rPr>
              <a:t>this</a:t>
            </a:r>
            <a:r>
              <a:rPr sz="1800" b="0" spc="-30" dirty="0">
                <a:latin typeface="Tahoma"/>
                <a:cs typeface="Tahoma"/>
              </a:rPr>
              <a:t> </a:t>
            </a:r>
            <a:r>
              <a:rPr sz="1800" b="0" spc="-10" dirty="0">
                <a:latin typeface="Tahoma"/>
                <a:cs typeface="Tahoma"/>
              </a:rPr>
              <a:t>study.</a:t>
            </a:r>
            <a:r>
              <a:rPr sz="1800" b="0" spc="-100" dirty="0">
                <a:latin typeface="Tahoma"/>
                <a:cs typeface="Tahoma"/>
              </a:rPr>
              <a:t> </a:t>
            </a:r>
            <a:r>
              <a:rPr sz="1800" b="0" spc="-105" dirty="0">
                <a:latin typeface="Tahoma"/>
                <a:cs typeface="Tahoma"/>
              </a:rPr>
              <a:t>It</a:t>
            </a:r>
            <a:r>
              <a:rPr sz="1800" b="0" spc="-15" dirty="0">
                <a:latin typeface="Tahoma"/>
                <a:cs typeface="Tahoma"/>
              </a:rPr>
              <a:t> </a:t>
            </a:r>
            <a:r>
              <a:rPr sz="1800" b="0" spc="40" dirty="0">
                <a:latin typeface="Tahoma"/>
                <a:cs typeface="Tahoma"/>
              </a:rPr>
              <a:t>would</a:t>
            </a: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800" b="0" spc="85" dirty="0">
                <a:latin typeface="Tahoma"/>
                <a:cs typeface="Tahoma"/>
              </a:rPr>
              <a:t>be</a:t>
            </a:r>
            <a:r>
              <a:rPr sz="1800" b="0" spc="-25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interesting</a:t>
            </a:r>
            <a:r>
              <a:rPr sz="1800" b="0" spc="-40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to</a:t>
            </a:r>
            <a:r>
              <a:rPr sz="1800" b="0" spc="-30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see</a:t>
            </a:r>
            <a:r>
              <a:rPr sz="1800" b="0" spc="-5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if</a:t>
            </a:r>
            <a:r>
              <a:rPr sz="1800" b="0" spc="20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it</a:t>
            </a:r>
            <a:r>
              <a:rPr sz="1800" b="0" spc="-15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outperforms</a:t>
            </a:r>
            <a:r>
              <a:rPr sz="1800" b="0" spc="-50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the</a:t>
            </a:r>
            <a:r>
              <a:rPr sz="1800" b="0" spc="-25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other</a:t>
            </a:r>
            <a:r>
              <a:rPr sz="1800" b="0" spc="-30" dirty="0">
                <a:latin typeface="Tahoma"/>
                <a:cs typeface="Tahoma"/>
              </a:rPr>
              <a:t> </a:t>
            </a:r>
            <a:r>
              <a:rPr sz="1800" b="0" spc="10" dirty="0">
                <a:latin typeface="Tahoma"/>
                <a:cs typeface="Tahoma"/>
              </a:rPr>
              <a:t>classification</a:t>
            </a:r>
            <a:r>
              <a:rPr sz="1800" b="0" spc="-25" dirty="0">
                <a:latin typeface="Tahoma"/>
                <a:cs typeface="Tahoma"/>
              </a:rPr>
              <a:t> </a:t>
            </a:r>
            <a:r>
              <a:rPr sz="1800" b="0" spc="45" dirty="0">
                <a:latin typeface="Tahoma"/>
                <a:cs typeface="Tahoma"/>
              </a:rPr>
              <a:t>models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91D3EB5-5974-6C55-1EE4-BB8F1206A89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F872A281-CA7A-0715-1107-ACBCC0757A42}"/>
              </a:ext>
            </a:extLst>
          </p:cNvPr>
          <p:cNvSpPr/>
          <p:nvPr/>
        </p:nvSpPr>
        <p:spPr>
          <a:xfrm flipH="1">
            <a:off x="8080375" y="0"/>
            <a:ext cx="4111625" cy="6858000"/>
          </a:xfrm>
          <a:prstGeom prst="round1Rect">
            <a:avLst>
              <a:gd name="adj" fmla="val 17655"/>
            </a:avLst>
          </a:pr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31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8D8AE-F4A7-CDD4-5E72-9F1AE8EFD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9CBD0-7275-91B3-5D82-DAFBED443233}"/>
              </a:ext>
            </a:extLst>
          </p:cNvPr>
          <p:cNvSpPr txBox="1"/>
          <p:nvPr/>
        </p:nvSpPr>
        <p:spPr>
          <a:xfrm>
            <a:off x="8534400" y="30480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Thank You!!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2934000"/>
            <a:ext cx="2996692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>
                <a:solidFill>
                  <a:srgbClr val="FFFFFF"/>
                </a:solidFill>
                <a:latin typeface="Calibri"/>
                <a:cs typeface="Calibri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84635" y="6477380"/>
            <a:ext cx="7747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2000" y="1524000"/>
            <a:ext cx="6348095" cy="2593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Steps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1" spc="-20" dirty="0">
                <a:latin typeface="Tahoma"/>
                <a:cs typeface="Tahoma"/>
              </a:rPr>
              <a:t>Collect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SpaceX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REST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API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web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scraping</a:t>
            </a:r>
            <a:r>
              <a:rPr sz="1400" spc="-10" dirty="0">
                <a:latin typeface="Tahoma"/>
                <a:cs typeface="Tahoma"/>
              </a:rPr>
              <a:t> techniques</a:t>
            </a:r>
            <a:endParaRPr sz="1400" dirty="0">
              <a:latin typeface="Tahoma"/>
              <a:cs typeface="Tahoma"/>
            </a:endParaRPr>
          </a:p>
          <a:p>
            <a:pPr marL="183515" marR="152400" indent="-17145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30" dirty="0">
                <a:latin typeface="Tahoma"/>
                <a:cs typeface="Tahoma"/>
              </a:rPr>
              <a:t>Wrangle</a:t>
            </a:r>
            <a:r>
              <a:rPr sz="1400" b="1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215" dirty="0">
                <a:latin typeface="Tahoma"/>
                <a:cs typeface="Tahoma"/>
              </a:rPr>
              <a:t>–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by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filtering the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data,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handling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missing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values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applying 	</a:t>
            </a:r>
            <a:r>
              <a:rPr sz="1400" spc="60" dirty="0">
                <a:latin typeface="Tahoma"/>
                <a:cs typeface="Tahoma"/>
              </a:rPr>
              <a:t>one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hot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encoding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15" dirty="0">
                <a:latin typeface="Tahoma"/>
                <a:cs typeface="Tahoma"/>
              </a:rPr>
              <a:t>–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prepare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analysis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modeling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10" dirty="0">
                <a:latin typeface="Tahoma"/>
                <a:cs typeface="Tahoma"/>
              </a:rPr>
              <a:t>Explore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via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80" dirty="0">
                <a:latin typeface="Tahoma"/>
                <a:cs typeface="Tahoma"/>
              </a:rPr>
              <a:t>EDA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SQL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visualization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techniques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Visualize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Folium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Plotly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Dash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10" dirty="0">
                <a:latin typeface="Tahoma"/>
                <a:cs typeface="Tahoma"/>
              </a:rPr>
              <a:t>Build</a:t>
            </a:r>
            <a:r>
              <a:rPr sz="1400" b="1" spc="5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Models</a:t>
            </a:r>
            <a:r>
              <a:rPr sz="1400" b="1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predict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outcomes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classification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models.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Tune 	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evaluate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models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find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best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model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parameters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3734405" cy="59695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84635" y="6477380"/>
            <a:ext cx="7747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2000" y="1600200"/>
            <a:ext cx="6851650" cy="3208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Steps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Request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data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SpaceX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API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(rocket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data)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dirty="0">
                <a:latin typeface="Tahoma"/>
                <a:cs typeface="Tahoma"/>
              </a:rPr>
              <a:t>Decode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response</a:t>
            </a:r>
            <a:r>
              <a:rPr sz="1400" b="1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.json()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convert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dataframe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.json_normalize()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Request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information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about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SpaceX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API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custom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functions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Create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dictionary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data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Create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dataframe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dictionary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35" dirty="0">
                <a:latin typeface="Tahoma"/>
                <a:cs typeface="Tahoma"/>
              </a:rPr>
              <a:t>Filter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dataframe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contain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only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Falcon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9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launches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30" dirty="0">
                <a:latin typeface="Tahoma"/>
                <a:cs typeface="Tahoma"/>
              </a:rPr>
              <a:t>Replace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missing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values</a:t>
            </a:r>
            <a:r>
              <a:rPr sz="1400" b="1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Payload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calculated</a:t>
            </a:r>
            <a:r>
              <a:rPr sz="1400" spc="-10" dirty="0">
                <a:latin typeface="Tahoma"/>
                <a:cs typeface="Tahoma"/>
              </a:rPr>
              <a:t> .mean()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25" dirty="0">
                <a:latin typeface="Tahoma"/>
                <a:cs typeface="Tahoma"/>
              </a:rPr>
              <a:t>Export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data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csv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file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4313400" cy="966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Data</a:t>
            </a:r>
            <a:r>
              <a:rPr spc="-175" dirty="0"/>
              <a:t> </a:t>
            </a:r>
            <a:r>
              <a:rPr spc="-45" dirty="0"/>
              <a:t>Collection</a:t>
            </a:r>
            <a:r>
              <a:rPr spc="-185" dirty="0"/>
              <a:t> </a:t>
            </a:r>
            <a:br>
              <a:rPr lang="en-IN" spc="-185" dirty="0"/>
            </a:br>
            <a:r>
              <a:rPr sz="2800" spc="-969" dirty="0"/>
              <a:t>–</a:t>
            </a:r>
            <a:r>
              <a:rPr sz="2800" spc="-180" dirty="0"/>
              <a:t> </a:t>
            </a:r>
            <a:r>
              <a:rPr sz="2800" spc="-55" dirty="0">
                <a:solidFill>
                  <a:srgbClr val="0C61FA"/>
                </a:solidFill>
              </a:rPr>
              <a:t>API</a:t>
            </a:r>
            <a:endParaRPr sz="2800" dirty="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2000" y="1676400"/>
            <a:ext cx="4432300" cy="2847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Steps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b="1" spc="-45" dirty="0">
                <a:latin typeface="Tahoma"/>
                <a:cs typeface="Tahoma"/>
              </a:rPr>
              <a:t>Request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data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(Falcon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9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data)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Wikipedia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Create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BeautifulSoup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object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HTML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response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55" dirty="0">
                <a:latin typeface="Tahoma"/>
                <a:cs typeface="Tahoma"/>
              </a:rPr>
              <a:t>Extract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column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names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HTML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table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header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20" dirty="0">
                <a:latin typeface="Tahoma"/>
                <a:cs typeface="Tahoma"/>
              </a:rPr>
              <a:t>Collect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data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parsing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HTML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tables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Create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dictionary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data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Create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dataframe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dictionary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25" dirty="0">
                <a:latin typeface="Tahoma"/>
                <a:cs typeface="Tahoma"/>
              </a:rPr>
              <a:t>Export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data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csv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file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4318000" cy="966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Data</a:t>
            </a:r>
            <a:r>
              <a:rPr spc="-175" dirty="0"/>
              <a:t> </a:t>
            </a:r>
            <a:r>
              <a:rPr spc="-45" dirty="0"/>
              <a:t>Collection</a:t>
            </a:r>
            <a:r>
              <a:rPr spc="-245" dirty="0"/>
              <a:t> </a:t>
            </a:r>
            <a:br>
              <a:rPr lang="en-IN" spc="-245" dirty="0"/>
            </a:br>
            <a:r>
              <a:rPr sz="2800" spc="-969" dirty="0"/>
              <a:t>–</a:t>
            </a:r>
            <a:r>
              <a:rPr sz="2800" spc="-180" dirty="0"/>
              <a:t> </a:t>
            </a:r>
            <a:r>
              <a:rPr lang="en-IN" sz="2800" spc="-180" dirty="0"/>
              <a:t> </a:t>
            </a:r>
            <a:r>
              <a:rPr sz="2800" dirty="0">
                <a:solidFill>
                  <a:srgbClr val="0C61FA"/>
                </a:solidFill>
              </a:rPr>
              <a:t>Web</a:t>
            </a:r>
            <a:r>
              <a:rPr sz="2800" spc="-175" dirty="0">
                <a:solidFill>
                  <a:srgbClr val="0C61FA"/>
                </a:solidFill>
              </a:rPr>
              <a:t> </a:t>
            </a:r>
            <a:r>
              <a:rPr sz="2800" spc="-10" dirty="0">
                <a:solidFill>
                  <a:srgbClr val="0C61FA"/>
                </a:solidFill>
              </a:rPr>
              <a:t>Scraping</a:t>
            </a:r>
            <a:endParaRPr sz="36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71935" y="6464680"/>
            <a:ext cx="102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000" y="432000"/>
            <a:ext cx="4191605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Data</a:t>
            </a:r>
            <a:r>
              <a:rPr spc="-195" dirty="0"/>
              <a:t> </a:t>
            </a:r>
            <a:r>
              <a:rPr spc="-50" dirty="0"/>
              <a:t>Wrangling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2000" y="4908906"/>
            <a:ext cx="2659380" cy="1303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63880" indent="-17145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spc="10" dirty="0">
                <a:latin typeface="Tahoma"/>
                <a:cs typeface="Tahoma"/>
              </a:rPr>
              <a:t>Landing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was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not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always 	successful</a:t>
            </a:r>
            <a:endParaRPr sz="1400" dirty="0">
              <a:latin typeface="Tahoma"/>
              <a:cs typeface="Tahoma"/>
            </a:endParaRPr>
          </a:p>
          <a:p>
            <a:pPr marL="183515" marR="5080" indent="-171450">
              <a:lnSpc>
                <a:spcPct val="110100"/>
              </a:lnSpc>
              <a:spcBef>
                <a:spcPts val="99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85" dirty="0">
                <a:latin typeface="Tahoma"/>
                <a:cs typeface="Tahoma"/>
              </a:rPr>
              <a:t>True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Ocean: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mission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outcome 	</a:t>
            </a:r>
            <a:r>
              <a:rPr sz="1400" dirty="0">
                <a:latin typeface="Tahoma"/>
                <a:cs typeface="Tahoma"/>
              </a:rPr>
              <a:t>had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 </a:t>
            </a:r>
            <a:r>
              <a:rPr sz="1400" spc="-50" dirty="0">
                <a:latin typeface="Tahoma"/>
                <a:cs typeface="Tahoma"/>
              </a:rPr>
              <a:t>a 	</a:t>
            </a:r>
            <a:r>
              <a:rPr sz="1400" dirty="0">
                <a:latin typeface="Tahoma"/>
                <a:cs typeface="Tahoma"/>
              </a:rPr>
              <a:t>specific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region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spc="-20" dirty="0" err="1">
                <a:latin typeface="Tahoma"/>
                <a:cs typeface="Tahoma"/>
              </a:rPr>
              <a:t>ocea</a:t>
            </a:r>
            <a:r>
              <a:rPr lang="en-IN" sz="1400" spc="-20" dirty="0">
                <a:latin typeface="Tahoma"/>
                <a:cs typeface="Tahoma"/>
              </a:rPr>
              <a:t>n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17835" y="6334379"/>
            <a:ext cx="7747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000" y="1143000"/>
            <a:ext cx="56102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3300" algn="l"/>
              </a:tabLst>
            </a:pPr>
            <a:r>
              <a:rPr sz="1400" b="1" spc="-10" dirty="0">
                <a:latin typeface="Tahoma"/>
                <a:cs typeface="Tahoma"/>
              </a:rPr>
              <a:t>Steps</a:t>
            </a:r>
            <a:r>
              <a:rPr sz="1400" b="1" dirty="0">
                <a:latin typeface="Tahoma"/>
                <a:cs typeface="Tahoma"/>
              </a:rPr>
              <a:t>	</a:t>
            </a:r>
            <a:r>
              <a:rPr sz="1400" b="1" spc="-25" dirty="0">
                <a:latin typeface="Tahoma"/>
                <a:cs typeface="Tahoma"/>
              </a:rPr>
              <a:t>Landing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Cont.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000" y="1558138"/>
            <a:ext cx="2788920" cy="254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241300" indent="-17145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45" dirty="0">
                <a:latin typeface="Tahoma"/>
                <a:cs typeface="Tahoma"/>
              </a:rPr>
              <a:t>Perform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EDA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determine 	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labels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10" dirty="0">
                <a:latin typeface="Tahoma"/>
                <a:cs typeface="Tahoma"/>
              </a:rPr>
              <a:t>Calculate:</a:t>
            </a:r>
            <a:endParaRPr sz="1400" dirty="0">
              <a:latin typeface="Tahoma"/>
              <a:cs typeface="Tahoma"/>
            </a:endParaRPr>
          </a:p>
          <a:p>
            <a:pPr marL="645795" lvl="1" indent="-173355">
              <a:lnSpc>
                <a:spcPct val="100000"/>
              </a:lnSpc>
              <a:spcBef>
                <a:spcPts val="1125"/>
              </a:spcBef>
              <a:buFont typeface="Arial MT"/>
              <a:buChar char="•"/>
              <a:tabLst>
                <a:tab pos="645795" algn="l"/>
              </a:tabLst>
            </a:pPr>
            <a:r>
              <a:rPr sz="1200" spc="-210" dirty="0">
                <a:latin typeface="Tahoma"/>
                <a:cs typeface="Tahoma"/>
              </a:rPr>
              <a:t>#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launches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for each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site</a:t>
            </a:r>
            <a:endParaRPr sz="1200" dirty="0">
              <a:latin typeface="Tahoma"/>
              <a:cs typeface="Tahoma"/>
            </a:endParaRPr>
          </a:p>
          <a:p>
            <a:pPr marL="645795" lvl="1" indent="-173355">
              <a:lnSpc>
                <a:spcPct val="100000"/>
              </a:lnSpc>
              <a:buFont typeface="Arial MT"/>
              <a:buChar char="•"/>
              <a:tabLst>
                <a:tab pos="645795" algn="l"/>
              </a:tabLst>
            </a:pPr>
            <a:r>
              <a:rPr sz="1200" spc="-210" dirty="0">
                <a:latin typeface="Tahoma"/>
                <a:cs typeface="Tahoma"/>
              </a:rPr>
              <a:t>#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occurrence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orbit</a:t>
            </a:r>
            <a:endParaRPr sz="1200" dirty="0">
              <a:latin typeface="Tahoma"/>
              <a:cs typeface="Tahoma"/>
            </a:endParaRPr>
          </a:p>
          <a:p>
            <a:pPr marL="645795" lvl="1" indent="-173355">
              <a:lnSpc>
                <a:spcPct val="100000"/>
              </a:lnSpc>
              <a:buFont typeface="Arial MT"/>
              <a:buChar char="•"/>
              <a:tabLst>
                <a:tab pos="645795" algn="l"/>
              </a:tabLst>
            </a:pPr>
            <a:r>
              <a:rPr sz="1200" spc="-210" dirty="0">
                <a:latin typeface="Tahoma"/>
                <a:cs typeface="Tahoma"/>
              </a:rPr>
              <a:t>#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occurrence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mission</a:t>
            </a:r>
            <a:endParaRPr sz="1200" dirty="0">
              <a:latin typeface="Tahoma"/>
              <a:cs typeface="Tahoma"/>
            </a:endParaRPr>
          </a:p>
          <a:p>
            <a:pPr marL="64516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ahoma"/>
                <a:cs typeface="Tahoma"/>
              </a:rPr>
              <a:t>outcome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per</a:t>
            </a:r>
            <a:r>
              <a:rPr sz="1200" spc="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orbit</a:t>
            </a:r>
            <a:r>
              <a:rPr sz="1200" spc="9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type]</a:t>
            </a:r>
            <a:endParaRPr sz="12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40" dirty="0">
                <a:latin typeface="Tahoma"/>
                <a:cs typeface="Tahoma"/>
              </a:rPr>
              <a:t>Create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binary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outcome</a:t>
            </a:r>
            <a:endParaRPr sz="1400" dirty="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65"/>
              </a:spcBef>
            </a:pPr>
            <a:r>
              <a:rPr sz="1400" spc="20" dirty="0">
                <a:latin typeface="Tahoma"/>
                <a:cs typeface="Tahoma"/>
              </a:rPr>
              <a:t>column</a:t>
            </a:r>
            <a:r>
              <a:rPr sz="1400" spc="114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(dependent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variable)</a:t>
            </a:r>
            <a:endParaRPr sz="14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b="1" spc="-25" dirty="0">
                <a:latin typeface="Tahoma"/>
                <a:cs typeface="Tahoma"/>
              </a:rPr>
              <a:t>Export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data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csv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file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23108" y="1558138"/>
            <a:ext cx="2832735" cy="488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266700" indent="-17145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50" dirty="0">
                <a:latin typeface="Tahoma"/>
                <a:cs typeface="Tahoma"/>
              </a:rPr>
              <a:t>False</a:t>
            </a:r>
            <a:r>
              <a:rPr sz="1400" b="1" spc="10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Ocean:</a:t>
            </a:r>
            <a:r>
              <a:rPr sz="1400" b="1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represented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 	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 	</a:t>
            </a:r>
            <a:r>
              <a:rPr sz="1400" dirty="0">
                <a:latin typeface="Tahoma"/>
                <a:cs typeface="Tahoma"/>
              </a:rPr>
              <a:t>specific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region</a:t>
            </a:r>
            <a:r>
              <a:rPr sz="1400" spc="1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ocean</a:t>
            </a:r>
            <a:endParaRPr sz="1400">
              <a:latin typeface="Tahoma"/>
              <a:cs typeface="Tahoma"/>
            </a:endParaRPr>
          </a:p>
          <a:p>
            <a:pPr marL="183515" marR="223520" indent="-171450" algn="just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90" dirty="0">
                <a:latin typeface="Tahoma"/>
                <a:cs typeface="Tahoma"/>
              </a:rPr>
              <a:t>True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RTLS: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meant the</a:t>
            </a:r>
            <a:r>
              <a:rPr sz="1400" spc="-10" dirty="0">
                <a:latin typeface="Tahoma"/>
                <a:cs typeface="Tahoma"/>
              </a:rPr>
              <a:t> mission 	</a:t>
            </a:r>
            <a:r>
              <a:rPr sz="1400" dirty="0">
                <a:latin typeface="Tahoma"/>
                <a:cs typeface="Tahoma"/>
              </a:rPr>
              <a:t>had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 	</a:t>
            </a:r>
            <a:r>
              <a:rPr sz="1400" spc="55" dirty="0">
                <a:latin typeface="Tahoma"/>
                <a:cs typeface="Tahoma"/>
              </a:rPr>
              <a:t>ground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pad</a:t>
            </a:r>
            <a:endParaRPr sz="1400">
              <a:latin typeface="Tahoma"/>
              <a:cs typeface="Tahoma"/>
            </a:endParaRPr>
          </a:p>
          <a:p>
            <a:pPr marL="183515" marR="403860" indent="-17145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50" dirty="0">
                <a:latin typeface="Tahoma"/>
                <a:cs typeface="Tahoma"/>
              </a:rPr>
              <a:t>False</a:t>
            </a:r>
            <a:r>
              <a:rPr sz="1400" b="1" spc="95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RTLS:</a:t>
            </a:r>
            <a:r>
              <a:rPr sz="1400" b="1" spc="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represented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 	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 	</a:t>
            </a:r>
            <a:r>
              <a:rPr sz="1400" spc="55" dirty="0">
                <a:latin typeface="Tahoma"/>
                <a:cs typeface="Tahoma"/>
              </a:rPr>
              <a:t>ground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pad</a:t>
            </a:r>
            <a:endParaRPr sz="1400">
              <a:latin typeface="Tahoma"/>
              <a:cs typeface="Tahoma"/>
            </a:endParaRPr>
          </a:p>
          <a:p>
            <a:pPr marL="183515" marR="164465" indent="-171450">
              <a:lnSpc>
                <a:spcPct val="110100"/>
              </a:lnSpc>
              <a:spcBef>
                <a:spcPts val="1005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80" dirty="0">
                <a:latin typeface="Tahoma"/>
                <a:cs typeface="Tahoma"/>
              </a:rPr>
              <a:t>True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ASDS: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meant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mission 	</a:t>
            </a:r>
            <a:r>
              <a:rPr sz="1400" spc="45" dirty="0">
                <a:latin typeface="Tahoma"/>
                <a:cs typeface="Tahoma"/>
              </a:rPr>
              <a:t>outcome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had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successful 	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drone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ship</a:t>
            </a:r>
            <a:endParaRPr sz="1400">
              <a:latin typeface="Tahoma"/>
              <a:cs typeface="Tahoma"/>
            </a:endParaRPr>
          </a:p>
          <a:p>
            <a:pPr marL="183515" marR="163830" indent="-17145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50" dirty="0">
                <a:latin typeface="Tahoma"/>
                <a:cs typeface="Tahoma"/>
              </a:rPr>
              <a:t>False</a:t>
            </a:r>
            <a:r>
              <a:rPr sz="1400" b="1" spc="4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ASDS:</a:t>
            </a:r>
            <a:r>
              <a:rPr sz="1400" b="1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represented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 	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on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drone 	</a:t>
            </a:r>
            <a:r>
              <a:rPr sz="1400" spc="-20" dirty="0">
                <a:latin typeface="Tahoma"/>
                <a:cs typeface="Tahoma"/>
              </a:rPr>
              <a:t>ship</a:t>
            </a:r>
            <a:endParaRPr sz="1400">
              <a:latin typeface="Tahoma"/>
              <a:cs typeface="Tahoma"/>
            </a:endParaRPr>
          </a:p>
          <a:p>
            <a:pPr marL="183515" marR="5080" indent="-171450">
              <a:lnSpc>
                <a:spcPct val="110100"/>
              </a:lnSpc>
              <a:spcBef>
                <a:spcPts val="994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b="1" spc="-25" dirty="0">
                <a:latin typeface="Tahoma"/>
                <a:cs typeface="Tahoma"/>
              </a:rPr>
              <a:t>Outcomes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converted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into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1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for 	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landing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0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25" dirty="0">
                <a:latin typeface="Tahoma"/>
                <a:cs typeface="Tahoma"/>
              </a:rPr>
              <a:t> an 	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16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landing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000" y="4429379"/>
            <a:ext cx="1572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Tahoma"/>
                <a:cs typeface="Tahoma"/>
              </a:rPr>
              <a:t>Landing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184</TotalTime>
  <Words>2695</Words>
  <Application>Microsoft Office PowerPoint</Application>
  <PresentationFormat>Widescreen</PresentationFormat>
  <Paragraphs>378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Arial MT</vt:lpstr>
      <vt:lpstr>Bookman Old Style</vt:lpstr>
      <vt:lpstr>Calibri</vt:lpstr>
      <vt:lpstr>Rockwell</vt:lpstr>
      <vt:lpstr>Tahoma</vt:lpstr>
      <vt:lpstr>Wingdings</vt:lpstr>
      <vt:lpstr>Damask</vt:lpstr>
      <vt:lpstr>PowerPoint Presentation</vt:lpstr>
      <vt:lpstr>Table of Contents</vt:lpstr>
      <vt:lpstr>Executive Summary</vt:lpstr>
      <vt:lpstr>Introduction</vt:lpstr>
      <vt:lpstr>Methodology</vt:lpstr>
      <vt:lpstr>Methodology</vt:lpstr>
      <vt:lpstr>Data Collection  – API</vt:lpstr>
      <vt:lpstr>Data Collection  –  Web Scraping</vt:lpstr>
      <vt:lpstr>Data Wrangling</vt:lpstr>
      <vt:lpstr>EDA with Visualization</vt:lpstr>
      <vt:lpstr>EDA with SQL</vt:lpstr>
      <vt:lpstr>Map with Folium</vt:lpstr>
      <vt:lpstr>Dashboard  -WITH PLOTLY DASH</vt:lpstr>
      <vt:lpstr>Predictive Analytics</vt:lpstr>
      <vt:lpstr>Results</vt:lpstr>
      <vt:lpstr>Results Summary</vt:lpstr>
      <vt:lpstr>Flight Number vs. Launch Site</vt:lpstr>
      <vt:lpstr>Payload vs. Launch Site</vt:lpstr>
      <vt:lpstr>Success Rate by Orbit</vt:lpstr>
      <vt:lpstr>Flight Number vs. Orbit</vt:lpstr>
      <vt:lpstr>Payload vs. Orbit</vt:lpstr>
      <vt:lpstr>Launch Success over Time</vt:lpstr>
      <vt:lpstr>Launch Site Information</vt:lpstr>
      <vt:lpstr>Payload Mass</vt:lpstr>
      <vt:lpstr>Landing &amp; Mission Info</vt:lpstr>
      <vt:lpstr>Boosters</vt:lpstr>
      <vt:lpstr>Failed Landings on Drone Ship</vt:lpstr>
      <vt:lpstr>Count of Successful Landings</vt:lpstr>
      <vt:lpstr>Launch Site Analysis</vt:lpstr>
      <vt:lpstr>Launch Sites</vt:lpstr>
      <vt:lpstr>Launch Outcomes</vt:lpstr>
      <vt:lpstr>Distance to Proximities</vt:lpstr>
      <vt:lpstr>Distance to Proximities</vt:lpstr>
      <vt:lpstr>Dashboard with Plotly</vt:lpstr>
      <vt:lpstr>Launch Success by Site</vt:lpstr>
      <vt:lpstr>Launch Success (KSC LC-29A)</vt:lpstr>
      <vt:lpstr>Payload Mass and Success</vt:lpstr>
      <vt:lpstr>Predictive Analytics</vt:lpstr>
      <vt:lpstr>Classification</vt:lpstr>
      <vt:lpstr>Confusion Matrices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Foss</dc:creator>
  <cp:lastModifiedBy>Madhan VS</cp:lastModifiedBy>
  <cp:revision>103</cp:revision>
  <dcterms:created xsi:type="dcterms:W3CDTF">2025-05-31T08:22:37Z</dcterms:created>
  <dcterms:modified xsi:type="dcterms:W3CDTF">2025-05-31T11:28:54Z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2025-05-31T00:00:00Z</vt:filetime>
  </property>
  <property fmtid="{D5CDD505-2E9C-101B-9397-08002B2CF9AE}" pid="5" name="Producer">
    <vt:lpwstr>Microsoft® PowerPoint® for Microsoft 365</vt:lpwstr>
  </property>
</Properties>
</file>